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4"/>
  </p:sldMasterIdLst>
  <p:notesMasterIdLst>
    <p:notesMasterId r:id="rId29"/>
  </p:notesMasterIdLst>
  <p:handoutMasterIdLst>
    <p:handoutMasterId r:id="rId30"/>
  </p:handoutMasterIdLst>
  <p:sldIdLst>
    <p:sldId id="412" r:id="rId5"/>
    <p:sldId id="428" r:id="rId6"/>
    <p:sldId id="414" r:id="rId7"/>
    <p:sldId id="257" r:id="rId8"/>
    <p:sldId id="415" r:id="rId9"/>
    <p:sldId id="430" r:id="rId10"/>
    <p:sldId id="416" r:id="rId11"/>
    <p:sldId id="417" r:id="rId12"/>
    <p:sldId id="419" r:id="rId13"/>
    <p:sldId id="418" r:id="rId14"/>
    <p:sldId id="420" r:id="rId15"/>
    <p:sldId id="421" r:id="rId16"/>
    <p:sldId id="432" r:id="rId17"/>
    <p:sldId id="422" r:id="rId18"/>
    <p:sldId id="431" r:id="rId19"/>
    <p:sldId id="423" r:id="rId20"/>
    <p:sldId id="289" r:id="rId21"/>
    <p:sldId id="424" r:id="rId22"/>
    <p:sldId id="429" r:id="rId23"/>
    <p:sldId id="425" r:id="rId24"/>
    <p:sldId id="426" r:id="rId25"/>
    <p:sldId id="427" r:id="rId26"/>
    <p:sldId id="433" r:id="rId27"/>
    <p:sldId id="434" r:id="rId28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SH-Template" id="{705054ED-DB56-FA4C-BB16-D35BDEFFF4C1}">
          <p14:sldIdLst>
            <p14:sldId id="412"/>
            <p14:sldId id="428"/>
            <p14:sldId id="414"/>
            <p14:sldId id="257"/>
            <p14:sldId id="415"/>
            <p14:sldId id="430"/>
            <p14:sldId id="416"/>
            <p14:sldId id="417"/>
            <p14:sldId id="419"/>
            <p14:sldId id="418"/>
            <p14:sldId id="420"/>
            <p14:sldId id="421"/>
            <p14:sldId id="432"/>
            <p14:sldId id="422"/>
            <p14:sldId id="431"/>
            <p14:sldId id="423"/>
            <p14:sldId id="289"/>
            <p14:sldId id="424"/>
            <p14:sldId id="429"/>
            <p14:sldId id="425"/>
            <p14:sldId id="426"/>
            <p14:sldId id="427"/>
            <p14:sldId id="433"/>
            <p14:sldId id="43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19E"/>
    <a:srgbClr val="FC4B4E"/>
    <a:srgbClr val="F7323E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5849E-8E34-439F-92E0-E100AACE1158}" v="15" dt="2023-09-28T11:03:50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8" autoAdjust="0"/>
    <p:restoredTop sz="95976"/>
  </p:normalViewPr>
  <p:slideViewPr>
    <p:cSldViewPr snapToGrid="0" snapToObjects="1">
      <p:cViewPr varScale="1">
        <p:scale>
          <a:sx n="87" d="100"/>
          <a:sy n="87" d="100"/>
        </p:scale>
        <p:origin x="39" y="2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53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9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6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6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2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71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9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290219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53153" y="4235103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932217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53153" y="4655233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3153" y="2907197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53153" y="1181100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81170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3153" y="2907197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53153" y="1181100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676143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D0FF0-F667-444F-BCED-8A49802A6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30414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27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5"/>
            <a:ext cx="8477747" cy="74521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29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59448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927944"/>
            <a:ext cx="12192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Номер слайда 21">
            <a:extLst>
              <a:ext uri="{FF2B5EF4-FFF2-40B4-BE49-F238E27FC236}">
                <a16:creationId xmlns:a16="http://schemas.microsoft.com/office/drawing/2014/main" id="{58FE3676-D537-47B0-98E3-A3E7BFFC93B0}"/>
              </a:ext>
            </a:extLst>
          </p:cNvPr>
          <p:cNvSpPr txBox="1">
            <a:spLocks/>
          </p:cNvSpPr>
          <p:nvPr userDrawn="1"/>
        </p:nvSpPr>
        <p:spPr>
          <a:xfrm>
            <a:off x="235872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latin typeface="Roboto Black" panose="02000000000000000000" pitchFamily="2" charset="0"/>
              </a:rPr>
              <a:pPr/>
              <a:t>‹#›</a:t>
            </a:fld>
            <a:endParaRPr lang="en-US" dirty="0">
              <a:latin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89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2313828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0201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837707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837707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837707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D7DB22-8D35-4BB6-BB1E-F654923358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30414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0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FB5A6-9C32-4A83-97A7-D30ADFFF8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95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885413" y="1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473601" y="2289977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885413" y="4573989"/>
            <a:ext cx="3113599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9048E7-5C91-496F-AB86-74FD3FA2C3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29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081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  <a:latin typeface="Roboto Black" panose="02000000000000000000" pitchFamily="2" charset="0"/>
              </a:rPr>
              <a:pPr/>
              <a:t>‹#›</a:t>
            </a:fld>
            <a:endParaRPr lang="en-US" dirty="0">
              <a:solidFill>
                <a:schemeClr val="bg1">
                  <a:alpha val="70000"/>
                </a:schemeClr>
              </a:solidFill>
              <a:latin typeface="Roboto Black" panose="02000000000000000000" pitchFamily="2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F88A3C-A270-4DC6-9E1C-A25CBE182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89342" y="2416045"/>
            <a:ext cx="3964163" cy="1499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D070C-A04C-48E8-B300-22A82AB54D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8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371337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002364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135464" y="0"/>
            <a:ext cx="990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3371337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  <a:alpha val="7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4351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65205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C224DA7-7D4A-40B0-B8E0-4087488C4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30414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07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1181099"/>
            <a:ext cx="5524500" cy="28393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28571" y="4020456"/>
            <a:ext cx="3093359" cy="19594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5121D7-D382-4671-AF2C-EEB51D933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64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0167256" y="0"/>
            <a:ext cx="2024743" cy="31060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142512" y="0"/>
            <a:ext cx="2024743" cy="5696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117769" y="0"/>
            <a:ext cx="2024743" cy="496388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154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0600" y="1952170"/>
            <a:ext cx="2024743" cy="49058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015343" y="1181101"/>
            <a:ext cx="2024743" cy="56768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040086" y="2728687"/>
            <a:ext cx="2024743" cy="412931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60960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EF89C2-C140-44A6-8E66-BA88F1E323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73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68B54B-5D5A-42C4-8F4B-5DEBB0D3A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5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206448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1274C-C8F1-4131-A740-6D41E69B5F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94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79951" y="0"/>
            <a:ext cx="7612049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09789-4499-42BF-A55F-1A9813186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50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371547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344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9377" r="701" b="78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03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342900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C9D6F9-0F6F-4EE2-A40A-BF6CB87EFB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47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1" y="3429000"/>
            <a:ext cx="4229100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89701" y="3429000"/>
            <a:ext cx="4229100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151804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317671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768443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960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1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22839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778777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234715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020465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649028" y="2318656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71315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9971315" y="0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71314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649028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5326741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895668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6537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2544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4890408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7913915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768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060095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20190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180286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369573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181100"/>
            <a:ext cx="7326086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0BA5F-EB4F-4749-B8EA-113BCE42E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42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081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01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9377" r="701" b="78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Media Placeholder 12">
            <a:extLst>
              <a:ext uri="{FF2B5EF4-FFF2-40B4-BE49-F238E27FC236}">
                <a16:creationId xmlns:a16="http://schemas.microsoft.com/office/drawing/2014/main" id="{B64A69EB-61F1-40BF-8CA1-212DCE02DBFA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2869468" y="191476"/>
            <a:ext cx="9143997" cy="5148113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924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531429" y="1000025"/>
            <a:ext cx="5089071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993276-BC4D-456A-9FE1-5266917B2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97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3080468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0632112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6FAAA9-28FE-4C37-85FA-FD6B78B2B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2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1861B-4B81-43F2-8267-6EBBD6F5B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77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699328" y="1181100"/>
            <a:ext cx="4793343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67466"/>
            <a:ext cx="4229100" cy="18571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27771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7531100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A4AFAD-838C-4A8A-8E2E-33F4F1FC24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9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0"/>
            <a:ext cx="1406070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448707" y="762906"/>
            <a:ext cx="2242457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17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358570"/>
            <a:ext cx="12192000" cy="44994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AF417BC-AF69-4038-A5CD-57E1F2BEFF66}"/>
              </a:ext>
            </a:extLst>
          </p:cNvPr>
          <p:cNvSpPr txBox="1">
            <a:spLocks/>
          </p:cNvSpPr>
          <p:nvPr userDrawn="1"/>
        </p:nvSpPr>
        <p:spPr>
          <a:xfrm>
            <a:off x="235872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1" i="0" kern="1200">
                <a:solidFill>
                  <a:schemeClr val="tx1">
                    <a:alpha val="70000"/>
                  </a:schemeClr>
                </a:solidFill>
                <a:latin typeface="Px Grotesk Screen" panose="02060903030000020004" pitchFamily="18" charset="0"/>
                <a:ea typeface="Px Grotesk Screen" panose="02060903030000020004" pitchFamily="18" charset="0"/>
                <a:cs typeface="Px Grotesk Screen" panose="02060903030000020004" pitchFamily="18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latin typeface="Roboto Black" panose="02000000000000000000" pitchFamily="2" charset="0"/>
                <a:ea typeface="Roboto Black" panose="02000000000000000000" pitchFamily="2" charset="0"/>
              </a:rPr>
              <a:pPr/>
              <a:t>‹#›</a:t>
            </a:fld>
            <a:endParaRPr lang="en-US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9865F-A760-415D-8971-EFE9C110F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454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8669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9433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0198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80962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101727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0642968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716EA8-0F40-4E37-BD51-DA89F8CC6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97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42E94EEE-8AB1-4039-A558-F97A773827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5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319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8D2514EE-4665-447C-8656-52C7F84B0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57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14700"/>
            <a:ext cx="4064000" cy="35433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314700"/>
            <a:ext cx="4064000" cy="35433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8128000" y="3314700"/>
            <a:ext cx="4064000" cy="35433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580F671-4270-43B9-8221-D76226C580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23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34417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34417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BB962C8B-B14F-4D97-AF65-F5344CB8AC3E}">
        <p14:creationId xmlns:p14="http://schemas.microsoft.com/office/powerpoint/2010/main" val="1400674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6300"/>
            <a:ext cx="6096000" cy="34417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416300"/>
            <a:ext cx="6096000" cy="34417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31DB204-8421-46D8-BD2E-FCCF48B9FF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60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6300"/>
            <a:ext cx="6096000" cy="34417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2192"/>
            <a:ext cx="6096000" cy="3428492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6D2D581-8E8C-4A06-B816-D49101BFA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93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3367532"/>
            <a:ext cx="6096000" cy="3490468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2192"/>
            <a:ext cx="6096000" cy="3379724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3BB6CBE-56E4-45C7-AFFA-2CC7036F0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25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443" y="404664"/>
            <a:ext cx="9753600" cy="1487862"/>
          </a:xfrm>
        </p:spPr>
        <p:txBody>
          <a:bodyPr/>
          <a:lstStyle>
            <a:lvl1pPr>
              <a:defRPr sz="4000">
                <a:latin typeface="Px Grotesk Bold" panose="020608030300000200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Dlfwxmvoqgsjrhhdnpkalelgktm" panose="020B0604020101020102" pitchFamily="34" charset="0"/>
                <a:cs typeface="Dlfwxmvoqgsjrhhdnpkalelgktm" panose="020B0604020101020102" pitchFamily="34" charset="0"/>
              </a:defRPr>
            </a:lvl1pPr>
            <a:lvl2pPr>
              <a:defRPr sz="2400">
                <a:latin typeface="Dlfwxmvoqgsjrhhdnpkalelgktm" panose="020B0604020101020102" pitchFamily="34" charset="0"/>
                <a:cs typeface="Dlfwxmvoqgsjrhhdnpkalelgktm" panose="020B0604020101020102" pitchFamily="34" charset="0"/>
              </a:defRPr>
            </a:lvl2pPr>
            <a:lvl3pPr>
              <a:defRPr sz="2400">
                <a:latin typeface="Dlfwxmvoqgsjrhhdnpkalelgktm" panose="020B0604020101020102" pitchFamily="34" charset="0"/>
                <a:cs typeface="Dlfwxmvoqgsjrhhdnpkalelgktm" panose="020B0604020101020102" pitchFamily="34" charset="0"/>
              </a:defRPr>
            </a:lvl3pPr>
            <a:lvl4pPr>
              <a:defRPr sz="2400">
                <a:latin typeface="Dlfwxmvoqgsjrhhdnpkalelgktm" panose="020B0604020101020102" pitchFamily="34" charset="0"/>
                <a:cs typeface="Dlfwxmvoqgsjrhhdnpkalelgktm" panose="020B0604020101020102" pitchFamily="34" charset="0"/>
              </a:defRPr>
            </a:lvl4pPr>
            <a:lvl5pPr>
              <a:defRPr sz="2400">
                <a:latin typeface="Dlfwxmvoqgsjrhhdnpkalelgktm" panose="020B0604020101020102" pitchFamily="34" charset="0"/>
                <a:cs typeface="Dlfwxmvoqgsjrhhdnpkalelgktm" panose="020B0604020101020102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7826-3BD1-452D-8E4B-189CDF255BF9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0874-2AF5-4AB8-BB65-CD2CB24D4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1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899" y="4517240"/>
            <a:ext cx="8046357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F6B583B-BC60-42A2-9AF0-EE84C061F38C}"/>
              </a:ext>
            </a:extLst>
          </p:cNvPr>
          <p:cNvSpPr txBox="1">
            <a:spLocks/>
          </p:cNvSpPr>
          <p:nvPr userDrawn="1"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1" i="0" kern="1200">
                <a:solidFill>
                  <a:schemeClr val="tx1">
                    <a:alpha val="70000"/>
                  </a:schemeClr>
                </a:solidFill>
                <a:latin typeface="Px Grotesk Screen" panose="02060903030000020004" pitchFamily="18" charset="0"/>
                <a:ea typeface="Px Grotesk Screen" panose="02060903030000020004" pitchFamily="18" charset="0"/>
                <a:cs typeface="Px Grotesk Screen" panose="02060903030000020004" pitchFamily="18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latin typeface="Roboto Black" panose="02000000000000000000" pitchFamily="2" charset="0"/>
                <a:ea typeface="Roboto Black" panose="02000000000000000000" pitchFamily="2" charset="0"/>
              </a:rPr>
              <a:pPr/>
              <a:t>‹#›</a:t>
            </a:fld>
            <a:endParaRPr lang="en-US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4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latin typeface="Roboto Black" panose="02000000000000000000" pitchFamily="2" charset="0"/>
              </a:rPr>
              <a:pPr/>
              <a:t>‹#›</a:t>
            </a:fld>
            <a:endParaRPr lang="en-US" dirty="0">
              <a:latin typeface="Roboto Black" panose="02000000000000000000" pitchFamily="2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6888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16593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63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6888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16593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Номер слайда 21">
            <a:extLst>
              <a:ext uri="{FF2B5EF4-FFF2-40B4-BE49-F238E27FC236}">
                <a16:creationId xmlns:a16="http://schemas.microsoft.com/office/drawing/2014/main" id="{55E4683C-421A-4F2E-8245-063A5DB11B10}"/>
              </a:ext>
            </a:extLst>
          </p:cNvPr>
          <p:cNvSpPr txBox="1">
            <a:spLocks/>
          </p:cNvSpPr>
          <p:nvPr userDrawn="1"/>
        </p:nvSpPr>
        <p:spPr>
          <a:xfrm>
            <a:off x="212019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latin typeface="Roboto Black" panose="02000000000000000000" pitchFamily="2" charset="0"/>
              </a:rPr>
              <a:pPr/>
              <a:t>‹#›</a:t>
            </a:fld>
            <a:endParaRPr lang="en-US" dirty="0">
              <a:latin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8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19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001486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1" i="0">
                <a:solidFill>
                  <a:schemeClr val="tx1">
                    <a:alpha val="7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A3D56-AE05-4A38-AD00-0345EF1AE9CC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05835" y="2883244"/>
            <a:ext cx="2997152" cy="652391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1414D9B0-C136-4459-9D5E-F7CD7723A1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37359" y="6355882"/>
            <a:ext cx="4718958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2023 Digital Schoolhouse. All rights reserved.</a:t>
            </a:r>
            <a:endParaRPr lang="en-GB" sz="600" i="1" dirty="0">
              <a:solidFill>
                <a:schemeClr val="tx1">
                  <a:lumMod val="25000"/>
                  <a:lumOff val="75000"/>
                </a:schemeClr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268580-8049-45D8-BEBB-BA015A360F86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6024971"/>
            <a:ext cx="7392144" cy="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110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  <p:sldLayoutId id="2147484071" r:id="rId17"/>
    <p:sldLayoutId id="2147484072" r:id="rId18"/>
    <p:sldLayoutId id="2147484073" r:id="rId19"/>
    <p:sldLayoutId id="2147484074" r:id="rId20"/>
    <p:sldLayoutId id="2147484075" r:id="rId21"/>
    <p:sldLayoutId id="2147484076" r:id="rId22"/>
    <p:sldLayoutId id="2147484077" r:id="rId23"/>
    <p:sldLayoutId id="2147484078" r:id="rId24"/>
    <p:sldLayoutId id="2147484079" r:id="rId25"/>
    <p:sldLayoutId id="2147484080" r:id="rId26"/>
    <p:sldLayoutId id="2147484081" r:id="rId27"/>
    <p:sldLayoutId id="2147484082" r:id="rId28"/>
    <p:sldLayoutId id="2147484083" r:id="rId29"/>
    <p:sldLayoutId id="2147484084" r:id="rId30"/>
    <p:sldLayoutId id="2147484085" r:id="rId31"/>
    <p:sldLayoutId id="2147484086" r:id="rId32"/>
    <p:sldLayoutId id="2147484087" r:id="rId33"/>
    <p:sldLayoutId id="2147484088" r:id="rId34"/>
    <p:sldLayoutId id="2147484089" r:id="rId35"/>
    <p:sldLayoutId id="2147484090" r:id="rId36"/>
    <p:sldLayoutId id="2147484091" r:id="rId37"/>
    <p:sldLayoutId id="2147484092" r:id="rId38"/>
    <p:sldLayoutId id="2147484093" r:id="rId39"/>
    <p:sldLayoutId id="2147484094" r:id="rId40"/>
    <p:sldLayoutId id="2147484095" r:id="rId41"/>
    <p:sldLayoutId id="2147484096" r:id="rId42"/>
    <p:sldLayoutId id="2147484097" r:id="rId43"/>
    <p:sldLayoutId id="2147484098" r:id="rId44"/>
    <p:sldLayoutId id="2147484099" r:id="rId45"/>
    <p:sldLayoutId id="2147484100" r:id="rId46"/>
    <p:sldLayoutId id="2147484101" r:id="rId47"/>
    <p:sldLayoutId id="2147484102" r:id="rId48"/>
    <p:sldLayoutId id="2147484103" r:id="rId49"/>
    <p:sldLayoutId id="2147484104" r:id="rId50"/>
    <p:sldLayoutId id="2147484105" r:id="rId51"/>
    <p:sldLayoutId id="2147484106" r:id="rId52"/>
    <p:sldLayoutId id="2147484107" r:id="rId53"/>
    <p:sldLayoutId id="2147484108" r:id="rId54"/>
    <p:sldLayoutId id="2147484109" r:id="rId55"/>
    <p:sldLayoutId id="2147484111" r:id="rId56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Vccgvkeomvcbzblgwtwhjahvwjz" panose="020B0804020101010102" pitchFamily="34" charset="0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Vccgvkeomvcbzblgwtwhjahvwjz" panose="020B0804020101010102" pitchFamily="34" charset="0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b="0" i="0" kern="1200">
          <a:solidFill>
            <a:schemeClr val="tx1">
              <a:alpha val="7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b="0" i="0" kern="1200" baseline="0">
          <a:solidFill>
            <a:schemeClr val="tx1">
              <a:alpha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>
          <p15:clr>
            <a:srgbClr val="F26B43"/>
          </p15:clr>
        </p15:guide>
        <p15:guide id="29" pos="7320">
          <p15:clr>
            <a:srgbClr val="F26B43"/>
          </p15:clr>
        </p15:guide>
        <p15:guide id="48" pos="1176">
          <p15:clr>
            <a:srgbClr val="F26B43"/>
          </p15:clr>
        </p15:guide>
        <p15:guide id="51" orient="horz" pos="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akecode.microbit.org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u2u7UJSRuko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81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11080" y="2097949"/>
            <a:ext cx="7559207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4000" dirty="0">
                <a:solidFill>
                  <a:srgbClr val="FAFAFA"/>
                </a:solidFill>
                <a:latin typeface="Roboto Black" panose="02000000000000000000" pitchFamily="2" charset="0"/>
                <a:ea typeface="Circular Book" charset="0"/>
                <a:cs typeface="Circular Book" charset="0"/>
              </a:rPr>
              <a:t>Fitness Frenzy</a:t>
            </a:r>
            <a:r>
              <a:rPr lang="en-GB" sz="4000" dirty="0">
                <a:solidFill>
                  <a:srgbClr val="FF0000"/>
                </a:solidFill>
                <a:latin typeface="Roboto Black" panose="02000000000000000000" pitchFamily="2" charset="0"/>
                <a:ea typeface="Circular Book" charset="0"/>
                <a:cs typeface="Circular Book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3268A4-E29A-42CD-B0E0-DD16685D7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05" y="-79372"/>
            <a:ext cx="6162512" cy="23313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BB7B6E-BCD9-4BD9-9DC9-0FD04199D456}"/>
              </a:ext>
            </a:extLst>
          </p:cNvPr>
          <p:cNvSpPr/>
          <p:nvPr/>
        </p:nvSpPr>
        <p:spPr>
          <a:xfrm>
            <a:off x="1911080" y="3899146"/>
            <a:ext cx="4045422" cy="298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Circular Book" charset="0"/>
                <a:cs typeface="Open Sans" panose="020B0606030504020204" pitchFamily="34" charset="0"/>
              </a:rPr>
              <a:t>Design a Pedometer using a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Circular Book" charset="0"/>
                <a:cs typeface="Open Sans" panose="020B0606030504020204" pitchFamily="34" charset="0"/>
              </a:rPr>
              <a:t>micro:bit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Circular Book" charset="0"/>
              <a:cs typeface="Open Sans" panose="020B0606030504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Circular Book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4F88D-7CFE-4B1E-9FAB-19B42B600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15" y="5305031"/>
            <a:ext cx="9992279" cy="1126043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063EA54E-B357-4A3A-86D1-B1A28A0D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34" y="6360071"/>
            <a:ext cx="6562760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700" i="0" spc="1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 </a:t>
            </a:r>
          </a:p>
          <a:p>
            <a:pPr algn="r">
              <a:spcAft>
                <a:spcPts val="0"/>
              </a:spcAft>
            </a:pPr>
            <a:r>
              <a:rPr lang="en-GB" sz="700" i="0" spc="1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2023 Digital Schoolhouse. All rights reserved.</a:t>
            </a:r>
            <a:endParaRPr lang="en-GB" sz="600" i="1" dirty="0">
              <a:solidFill>
                <a:schemeClr val="bg1"/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2D13FA-7EA4-FB63-262E-8B711ED46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27" y="1920706"/>
            <a:ext cx="4023047" cy="323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4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220ACD-17B7-C001-CF9C-F9A6B76E50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565C9B-543A-492A-230C-B6C7B143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395" y="658729"/>
            <a:ext cx="6827921" cy="1857123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4000" b="1" i="0" u="none" strike="noStrike" dirty="0">
                <a:effectLst/>
                <a:cs typeface="Roboto Black" panose="02000000000000000000" pitchFamily="2" charset="0"/>
              </a:rPr>
              <a:t>Let’s </a:t>
            </a:r>
            <a:r>
              <a:rPr lang="en-GB" sz="4000" b="1" i="0" u="none" strike="noStrike" dirty="0">
                <a:solidFill>
                  <a:srgbClr val="FF0000"/>
                </a:solidFill>
                <a:effectLst/>
                <a:cs typeface="Roboto Black" panose="02000000000000000000" pitchFamily="2" charset="0"/>
              </a:rPr>
              <a:t>run</a:t>
            </a:r>
            <a:r>
              <a:rPr lang="en-GB" sz="4000" b="1" i="0" u="none" strike="noStrike" dirty="0">
                <a:effectLst/>
                <a:cs typeface="Roboto Black" panose="02000000000000000000" pitchFamily="2" charset="0"/>
              </a:rPr>
              <a:t> the code</a:t>
            </a:r>
            <a:r>
              <a:rPr lang="en-GB" sz="4000" b="1" i="0" u="none" strike="noStrike" dirty="0">
                <a:solidFill>
                  <a:srgbClr val="FF0000"/>
                </a:solidFill>
                <a:effectLst/>
                <a:cs typeface="Roboto Black" panose="02000000000000000000" pitchFamily="2" charset="0"/>
              </a:rPr>
              <a:t>.</a:t>
            </a:r>
            <a:br>
              <a:rPr lang="en-GB" b="0" dirty="0">
                <a:effectLst/>
              </a:rPr>
            </a:br>
            <a:br>
              <a:rPr lang="en-GB" sz="7200" dirty="0"/>
            </a:br>
            <a:r>
              <a:rPr lang="en-GB" sz="2800" b="0" i="0" u="none" strike="noStrike" dirty="0"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Go to </a:t>
            </a:r>
            <a:r>
              <a:rPr lang="en-GB" sz="2800" b="0" i="0" u="sng" strike="noStrike" dirty="0">
                <a:effectLst/>
                <a:latin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makecode.microbit.org</a:t>
            </a:r>
            <a:br>
              <a:rPr lang="en-GB" sz="1800" b="0" i="0" u="sng" strike="noStrike" dirty="0">
                <a:cs typeface="Roboto Black" panose="02000000000000000000" pitchFamily="2" charset="0"/>
              </a:rPr>
            </a:br>
            <a:br>
              <a:rPr lang="en-GB" sz="7200" b="0" dirty="0">
                <a:effectLst/>
                <a:cs typeface="Roboto Black" panose="02000000000000000000" pitchFamily="2" charset="0"/>
              </a:rPr>
            </a:br>
            <a:r>
              <a:rPr lang="en-GB" sz="3200" b="1" i="0" u="none" strike="noStrike" dirty="0">
                <a:effectLst/>
                <a:cs typeface="Roboto Black" panose="02000000000000000000" pitchFamily="2" charset="0"/>
              </a:rPr>
              <a:t>Choose ‘New Project’ and give it a name</a:t>
            </a:r>
            <a:r>
              <a:rPr lang="en-GB" sz="3200" b="1" i="0" u="none" strike="noStrike" dirty="0">
                <a:solidFill>
                  <a:schemeClr val="accent1"/>
                </a:solidFill>
                <a:effectLst/>
                <a:cs typeface="Roboto Black" panose="02000000000000000000" pitchFamily="2" charset="0"/>
              </a:rPr>
              <a:t>…</a:t>
            </a:r>
            <a:br>
              <a:rPr lang="en-GB" b="0" dirty="0">
                <a:effectLst/>
              </a:rPr>
            </a:br>
            <a:br>
              <a:rPr lang="en-GB" b="0" dirty="0">
                <a:effectLst/>
              </a:rPr>
            </a:br>
            <a:endParaRPr lang="en-GB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D2279DA-3561-F3F5-2ED7-A0225B6FF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745" y="509085"/>
            <a:ext cx="24669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2086D894-0889-72AF-2A12-CECC215FF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2" t="32506" r="30263" b="27709"/>
          <a:stretch/>
        </p:blipFill>
        <p:spPr bwMode="auto">
          <a:xfrm>
            <a:off x="7874050" y="3180343"/>
            <a:ext cx="3965024" cy="223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253B5-C1FA-379E-2D81-3BB975D8A6DD}"/>
              </a:ext>
            </a:extLst>
          </p:cNvPr>
          <p:cNvSpPr txBox="1"/>
          <p:nvPr/>
        </p:nvSpPr>
        <p:spPr>
          <a:xfrm>
            <a:off x="1674395" y="4408149"/>
            <a:ext cx="552368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4000" b="1" i="0" u="none" strike="noStrike" dirty="0">
                <a:solidFill>
                  <a:schemeClr val="accent1"/>
                </a:solidFill>
                <a:effectLst/>
                <a:latin typeface="Roboto Black" panose="02000000000000000000" pitchFamily="2" charset="0"/>
              </a:rPr>
              <a:t>Test out your prediction</a:t>
            </a:r>
            <a:r>
              <a:rPr lang="en-GB" sz="4000" b="1" dirty="0">
                <a:solidFill>
                  <a:schemeClr val="accent1"/>
                </a:solidFill>
                <a:latin typeface="Roboto Black" panose="02000000000000000000" pitchFamily="2" charset="0"/>
              </a:rPr>
              <a:t>.</a:t>
            </a:r>
            <a:endParaRPr lang="en-GB" sz="4000" dirty="0">
              <a:solidFill>
                <a:schemeClr val="accent1"/>
              </a:solidFill>
              <a:latin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4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26FDFC-E218-E59B-B29B-2C95F50C6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697A6-E595-E27F-E4C6-CADDB7097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322" y="303400"/>
            <a:ext cx="9333355" cy="1857123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4000" b="1" i="0" u="none" strike="noStrike" dirty="0">
                <a:effectLst/>
                <a:cs typeface="Roboto Black" panose="02000000000000000000" pitchFamily="2" charset="0"/>
              </a:rPr>
              <a:t>The </a:t>
            </a:r>
            <a:r>
              <a:rPr lang="en-GB" sz="4000" b="1" i="0" u="none" strike="noStrike" dirty="0" err="1">
                <a:effectLst/>
                <a:cs typeface="Roboto Black" panose="02000000000000000000" pitchFamily="2" charset="0"/>
              </a:rPr>
              <a:t>micro:bit</a:t>
            </a:r>
            <a:r>
              <a:rPr lang="en-GB" sz="4000" b="1" i="0" u="none" strike="noStrike" dirty="0">
                <a:effectLst/>
                <a:cs typeface="Roboto Black" panose="02000000000000000000" pitchFamily="2" charset="0"/>
              </a:rPr>
              <a:t> programming environment</a:t>
            </a:r>
            <a:r>
              <a:rPr lang="en-GB" sz="4000" b="1" i="0" u="none" strike="noStrike" dirty="0">
                <a:solidFill>
                  <a:srgbClr val="FF0000"/>
                </a:solidFill>
                <a:effectLst/>
                <a:cs typeface="Roboto Black" panose="02000000000000000000" pitchFamily="2" charset="0"/>
              </a:rPr>
              <a:t>.</a:t>
            </a:r>
            <a:br>
              <a:rPr lang="en-GB" sz="4000" b="0" dirty="0">
                <a:effectLst/>
              </a:rPr>
            </a:br>
            <a:br>
              <a:rPr lang="en-GB" sz="4000" dirty="0"/>
            </a:br>
            <a:endParaRPr lang="en-GB" sz="40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8CA66AC-A365-2DCE-7FFE-B605A68B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99" y="1231962"/>
            <a:ext cx="8482012" cy="485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02BFAA2-F979-F97A-EC85-D8FEB4B6773D}"/>
              </a:ext>
            </a:extLst>
          </p:cNvPr>
          <p:cNvSpPr/>
          <p:nvPr/>
        </p:nvSpPr>
        <p:spPr>
          <a:xfrm>
            <a:off x="1106905" y="3428999"/>
            <a:ext cx="2803358" cy="2704655"/>
          </a:xfrm>
          <a:prstGeom prst="wedgeRectCallout">
            <a:avLst>
              <a:gd name="adj1" fmla="val 23912"/>
              <a:gd name="adj2" fmla="val -101504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Emulator:  simulation of a physical </a:t>
            </a:r>
            <a:r>
              <a:rPr lang="en-GB" sz="2800" b="0" i="0" u="none" strike="noStrike" dirty="0" err="1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micro:bit</a:t>
            </a:r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where you can test code</a:t>
            </a:r>
            <a:endParaRPr lang="en-GB" sz="28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10CEAB-6E47-BAA1-3D49-83BA241D80C8}"/>
              </a:ext>
            </a:extLst>
          </p:cNvPr>
          <p:cNvSpPr/>
          <p:nvPr/>
        </p:nvSpPr>
        <p:spPr>
          <a:xfrm>
            <a:off x="5978692" y="3978442"/>
            <a:ext cx="2646948" cy="2155213"/>
          </a:xfrm>
          <a:prstGeom prst="wedgeRectCallout">
            <a:avLst>
              <a:gd name="adj1" fmla="val -71846"/>
              <a:gd name="adj2" fmla="val -55982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Programming blocks – coloured blocks similar to Scratch</a:t>
            </a:r>
            <a:endParaRPr lang="en-GB" sz="36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6ACF059-60E0-4E83-08E7-5ADACDDAEA3C}"/>
              </a:ext>
            </a:extLst>
          </p:cNvPr>
          <p:cNvSpPr/>
          <p:nvPr/>
        </p:nvSpPr>
        <p:spPr>
          <a:xfrm>
            <a:off x="9173076" y="1741704"/>
            <a:ext cx="2646948" cy="2155213"/>
          </a:xfrm>
          <a:prstGeom prst="wedgeRectCallout">
            <a:avLst>
              <a:gd name="adj1" fmla="val -106391"/>
              <a:gd name="adj2" fmla="val -5367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Programming area – place your blocks here</a:t>
            </a:r>
            <a:endParaRPr lang="en-GB" sz="48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3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433D885-F69E-7D16-C007-559AE2925C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17"/>
          <a:stretch/>
        </p:blipFill>
        <p:spPr>
          <a:xfrm>
            <a:off x="5589814" y="2171492"/>
            <a:ext cx="2289578" cy="8139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D8217F-3A28-DB29-F113-5658F6B8C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3F252-CB17-AB75-517F-9C11DEA2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721" y="206417"/>
            <a:ext cx="7131142" cy="1857123"/>
          </a:xfrm>
        </p:spPr>
        <p:txBody>
          <a:bodyPr/>
          <a:lstStyle/>
          <a:p>
            <a:r>
              <a:rPr lang="en-GB" sz="4000" b="1" i="0" u="none" strike="noStrike" dirty="0">
                <a:effectLst/>
                <a:cs typeface="Roboto Black" panose="02000000000000000000" pitchFamily="2" charset="0"/>
              </a:rPr>
              <a:t>Running code on a </a:t>
            </a:r>
            <a:r>
              <a:rPr lang="en-GB" sz="4000" b="1" i="0" u="none" strike="noStrike" dirty="0" err="1">
                <a:effectLst/>
                <a:cs typeface="Roboto Black" panose="02000000000000000000" pitchFamily="2" charset="0"/>
              </a:rPr>
              <a:t>micro:bit</a:t>
            </a:r>
            <a:r>
              <a:rPr lang="en-GB" sz="4000" b="1" i="0" u="none" strike="noStrike" dirty="0">
                <a:solidFill>
                  <a:srgbClr val="FF0000"/>
                </a:solidFill>
                <a:effectLst/>
                <a:cs typeface="Roboto Black" panose="02000000000000000000" pitchFamily="2" charset="0"/>
              </a:rPr>
              <a:t>.</a:t>
            </a:r>
            <a:endParaRPr lang="en-GB" sz="4000" dirty="0">
              <a:cs typeface="Roboto Black" panose="02000000000000000000" pitchFamily="2" charset="0"/>
            </a:endParaRPr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AD3EE96E-D8D7-6E58-03F2-18480BF61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76" y="1394866"/>
            <a:ext cx="3134152" cy="22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D12A7C8D-F440-0D1A-7300-7EA9C72B2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25614" y="1345817"/>
            <a:ext cx="2936766" cy="236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601CE5-5A87-2561-5827-853F294395FA}"/>
              </a:ext>
            </a:extLst>
          </p:cNvPr>
          <p:cNvSpPr txBox="1"/>
          <p:nvPr/>
        </p:nvSpPr>
        <p:spPr>
          <a:xfrm>
            <a:off x="1058017" y="4093349"/>
            <a:ext cx="10732381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Connect the </a:t>
            </a:r>
            <a:r>
              <a:rPr lang="en-GB" sz="2800" i="0" u="none" strike="noStrike" dirty="0" err="1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micro:bit</a:t>
            </a: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 to your computer using the USB cable.</a:t>
            </a:r>
          </a:p>
          <a:p>
            <a:pPr rtl="0">
              <a:spcAft>
                <a:spcPts val="0"/>
              </a:spcAft>
            </a:pPr>
            <a:endParaRPr lang="en-GB" sz="2800" b="0" dirty="0">
              <a:effectLst/>
              <a:latin typeface="Open Sans" panose="020B0606030504020204" pitchFamily="34" charset="0"/>
              <a:ea typeface="Roboto Black" panose="02000000000000000000" pitchFamily="2" charset="0"/>
              <a:cs typeface="Open Sans" panose="020B0606030504020204" pitchFamily="34" charset="0"/>
            </a:endParaRPr>
          </a:p>
          <a:p>
            <a:pPr marL="457200" indent="-457200" rtl="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Name your project before you download.</a:t>
            </a:r>
            <a:br>
              <a:rPr lang="en-GB" sz="3200" dirty="0">
                <a:latin typeface="Quicksand"/>
              </a:rPr>
            </a:br>
            <a:endParaRPr lang="en-GB" sz="3200" dirty="0"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254753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8F09C6-070B-A55F-EEF6-9CE30166B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A32B84-313A-7BC2-B627-F61AB9AAAC86}"/>
              </a:ext>
            </a:extLst>
          </p:cNvPr>
          <p:cNvSpPr txBox="1"/>
          <p:nvPr/>
        </p:nvSpPr>
        <p:spPr>
          <a:xfrm>
            <a:off x="1289526" y="1120627"/>
            <a:ext cx="6096000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Click on the three dots next to download.</a:t>
            </a:r>
          </a:p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Open Sans" panose="020B0606030504020204" pitchFamily="34" charset="0"/>
                <a:cs typeface="Open Sans" panose="020B0606030504020204" pitchFamily="34" charset="0"/>
              </a:rPr>
              <a:t>Choose connect device.</a:t>
            </a:r>
          </a:p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Open Sans" panose="020B0606030504020204" pitchFamily="34" charset="0"/>
                <a:cs typeface="Open Sans" panose="020B0606030504020204" pitchFamily="34" charset="0"/>
              </a:rPr>
              <a:t>Click next.</a:t>
            </a:r>
          </a:p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Open Sans" panose="020B0606030504020204" pitchFamily="34" charset="0"/>
                <a:cs typeface="Open Sans" panose="020B0606030504020204" pitchFamily="34" charset="0"/>
              </a:rPr>
              <a:t>Choose pair.</a:t>
            </a:r>
          </a:p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Open Sans" panose="020B0606030504020204" pitchFamily="34" charset="0"/>
                <a:cs typeface="Open Sans" panose="020B0606030504020204" pitchFamily="34" charset="0"/>
              </a:rPr>
              <a:t>Click on your </a:t>
            </a:r>
            <a:r>
              <a:rPr lang="en-GB" sz="2800" dirty="0" err="1">
                <a:latin typeface="Open Sans" panose="020B0606030504020204" pitchFamily="34" charset="0"/>
                <a:cs typeface="Open Sans" panose="020B0606030504020204" pitchFamily="34" charset="0"/>
              </a:rPr>
              <a:t>Micro:bit</a:t>
            </a:r>
            <a:r>
              <a:rPr lang="en-GB" sz="2800" dirty="0">
                <a:latin typeface="Open Sans" panose="020B0606030504020204" pitchFamily="34" charset="0"/>
                <a:cs typeface="Open Sans" panose="020B0606030504020204" pitchFamily="34" charset="0"/>
              </a:rPr>
              <a:t> and choose connect.</a:t>
            </a:r>
          </a:p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Open Sans" panose="020B0606030504020204" pitchFamily="34" charset="0"/>
                <a:cs typeface="Open Sans" panose="020B0606030504020204" pitchFamily="34" charset="0"/>
              </a:rPr>
              <a:t>Your </a:t>
            </a:r>
            <a:r>
              <a:rPr lang="en-GB" sz="2800" dirty="0" err="1">
                <a:latin typeface="Open Sans" panose="020B0606030504020204" pitchFamily="34" charset="0"/>
                <a:cs typeface="Open Sans" panose="020B0606030504020204" pitchFamily="34" charset="0"/>
              </a:rPr>
              <a:t>Micro:bit</a:t>
            </a:r>
            <a:r>
              <a:rPr lang="en-GB" sz="2800" dirty="0">
                <a:latin typeface="Open Sans" panose="020B0606030504020204" pitchFamily="34" charset="0"/>
                <a:cs typeface="Open Sans" panose="020B0606030504020204" pitchFamily="34" charset="0"/>
              </a:rPr>
              <a:t> is connected to download your code!</a:t>
            </a:r>
          </a:p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4000" b="1" dirty="0">
              <a:latin typeface="Quicksand"/>
            </a:endParaRPr>
          </a:p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4000" b="1" dirty="0">
              <a:latin typeface="Quicksand"/>
            </a:endParaRPr>
          </a:p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4000" b="1" dirty="0">
              <a:latin typeface="Quicksand"/>
            </a:endParaRPr>
          </a:p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4000" b="1" i="0" u="none" strike="noStrike" dirty="0">
              <a:effectLst/>
              <a:latin typeface="Quicksand"/>
            </a:endParaRPr>
          </a:p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4000" b="1" dirty="0">
              <a:latin typeface="Quicksand"/>
            </a:endParaRPr>
          </a:p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4000" b="1" i="0" u="none" strike="noStrike" dirty="0">
              <a:effectLst/>
              <a:latin typeface="Quicksan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8AA898-D5D4-780B-3C7C-78F6870C6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23" y="584513"/>
            <a:ext cx="4999760" cy="2335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F9AE13-B7DF-A8F7-66A6-3237BF986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46" y="3584840"/>
            <a:ext cx="4241774" cy="2550152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12561F4-3886-BADF-9C3A-064681CC80CB}"/>
              </a:ext>
            </a:extLst>
          </p:cNvPr>
          <p:cNvSpPr/>
          <p:nvPr/>
        </p:nvSpPr>
        <p:spPr>
          <a:xfrm>
            <a:off x="6747733" y="1912099"/>
            <a:ext cx="3342751" cy="1361062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80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8F09C6-070B-A55F-EEF6-9CE30166B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CB762A-0224-E1F4-FB7F-122D02836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6" y="644424"/>
            <a:ext cx="5753100" cy="1857123"/>
          </a:xfrm>
        </p:spPr>
        <p:txBody>
          <a:bodyPr/>
          <a:lstStyle/>
          <a:p>
            <a:r>
              <a:rPr lang="en-GB" dirty="0"/>
              <a:t>What did you find out</a:t>
            </a:r>
            <a:r>
              <a:rPr lang="en-GB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5947FC2E-05DF-324A-4EF3-A98CA7776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656" r="15313" b="26773"/>
          <a:stretch/>
        </p:blipFill>
        <p:spPr bwMode="auto">
          <a:xfrm>
            <a:off x="7620000" y="1455821"/>
            <a:ext cx="4229100" cy="39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A32B84-313A-7BC2-B627-F61AB9AAAC86}"/>
              </a:ext>
            </a:extLst>
          </p:cNvPr>
          <p:cNvSpPr txBox="1"/>
          <p:nvPr/>
        </p:nvSpPr>
        <p:spPr>
          <a:xfrm>
            <a:off x="1400176" y="2305615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Were you right?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800" i="0" u="none" strike="noStrike" dirty="0"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Did anything surprise you?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800" i="0" u="none" strike="noStrike" dirty="0"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What else did you find out?</a:t>
            </a:r>
          </a:p>
        </p:txBody>
      </p:sp>
    </p:spTree>
    <p:extLst>
      <p:ext uri="{BB962C8B-B14F-4D97-AF65-F5344CB8AC3E}">
        <p14:creationId xmlns:p14="http://schemas.microsoft.com/office/powerpoint/2010/main" val="707545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799" y="2331369"/>
            <a:ext cx="7559207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4000" dirty="0">
                <a:solidFill>
                  <a:srgbClr val="FAFAFA"/>
                </a:solidFill>
                <a:latin typeface="Roboto Black" panose="02000000000000000000" pitchFamily="2" charset="0"/>
                <a:ea typeface="Circular Book" charset="0"/>
                <a:cs typeface="Circular Book" charset="0"/>
              </a:rPr>
              <a:t>Design your pedometer</a:t>
            </a:r>
            <a:r>
              <a:rPr lang="en-GB" sz="4000" dirty="0">
                <a:solidFill>
                  <a:schemeClr val="accent5"/>
                </a:solidFill>
                <a:latin typeface="Roboto Black" panose="02000000000000000000" pitchFamily="2" charset="0"/>
                <a:ea typeface="Circular Book" charset="0"/>
                <a:cs typeface="Circular Book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08188C-06C7-4575-8B7A-446407C7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05" y="-79372"/>
            <a:ext cx="6162512" cy="23313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EE0C65-B234-482B-9F21-390AF8189732}"/>
              </a:ext>
            </a:extLst>
          </p:cNvPr>
          <p:cNvSpPr/>
          <p:nvPr/>
        </p:nvSpPr>
        <p:spPr>
          <a:xfrm>
            <a:off x="1911080" y="3230014"/>
            <a:ext cx="4045422" cy="298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Circular Book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462E27-DE2E-448F-AD66-CBFC42E7D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15" y="5305031"/>
            <a:ext cx="9992279" cy="1126043"/>
          </a:xfrm>
          <a:prstGeom prst="rect">
            <a:avLst/>
          </a:prstGeom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D4C528CA-B68D-4C7F-8E1E-C9DD2DB1F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34" y="6360071"/>
            <a:ext cx="6562760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700" i="0" spc="1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 </a:t>
            </a:r>
          </a:p>
          <a:p>
            <a:pPr algn="r">
              <a:spcAft>
                <a:spcPts val="0"/>
              </a:spcAft>
            </a:pPr>
            <a:r>
              <a:rPr lang="en-GB" sz="700" i="0" spc="1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2023 Digital Schoolhouse. All rights reserved.</a:t>
            </a:r>
            <a:endParaRPr lang="en-GB" sz="600" i="1" dirty="0">
              <a:solidFill>
                <a:schemeClr val="bg1"/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7416DD-1240-D126-D537-ABA9D5340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15" y="195285"/>
            <a:ext cx="4023047" cy="323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E75FC7-DE8B-7651-E180-42B67388B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42864" y="2206151"/>
            <a:ext cx="1412902" cy="446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358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929BF1-3D39-2422-0D8C-CF8BE99444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52E616-AE91-967F-7043-EAD836B6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36" y="463091"/>
            <a:ext cx="7774405" cy="996742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4000" b="1" i="0" u="none" strike="noStrike" dirty="0">
                <a:effectLst/>
                <a:cs typeface="Roboto Black" panose="02000000000000000000" pitchFamily="2" charset="0"/>
              </a:rPr>
              <a:t>Pedometers - Let’s recap</a:t>
            </a:r>
            <a:r>
              <a:rPr lang="en-GB" sz="4000" b="1" i="0" u="none" strike="noStrike" dirty="0">
                <a:solidFill>
                  <a:srgbClr val="FF0000"/>
                </a:solidFill>
                <a:effectLst/>
                <a:cs typeface="Roboto Black" panose="02000000000000000000" pitchFamily="2" charset="0"/>
              </a:rPr>
              <a:t>.</a:t>
            </a:r>
            <a:br>
              <a:rPr lang="en-GB" sz="4000" b="0" dirty="0">
                <a:effectLst/>
              </a:rPr>
            </a:br>
            <a:br>
              <a:rPr lang="en-GB" sz="4000" dirty="0"/>
            </a:br>
            <a:endParaRPr lang="en-GB" sz="4000" dirty="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0310CEC3-B314-927A-5F2C-E9B45A472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528" y="463091"/>
            <a:ext cx="3290440" cy="246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2723432C-5D6E-1A42-1261-7E3D3CA78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960" y="3307429"/>
            <a:ext cx="3695576" cy="246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8BF3EA-5818-5B27-2200-DC23E04D18C3}"/>
              </a:ext>
            </a:extLst>
          </p:cNvPr>
          <p:cNvSpPr txBox="1"/>
          <p:nvPr/>
        </p:nvSpPr>
        <p:spPr>
          <a:xfrm>
            <a:off x="1385636" y="1874728"/>
            <a:ext cx="633262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Step counter - helps us exercise and tell the time!</a:t>
            </a: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Can also be heart monitor and many more exciting things. </a:t>
            </a: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It is portable and counts steps by detecting the motion of our hands or hips – accelerometer.</a:t>
            </a:r>
          </a:p>
        </p:txBody>
      </p:sp>
    </p:spTree>
    <p:extLst>
      <p:ext uri="{BB962C8B-B14F-4D97-AF65-F5344CB8AC3E}">
        <p14:creationId xmlns:p14="http://schemas.microsoft.com/office/powerpoint/2010/main" val="2153878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965" y="386866"/>
            <a:ext cx="9753600" cy="1487862"/>
          </a:xfrm>
        </p:spPr>
        <p:txBody>
          <a:bodyPr/>
          <a:lstStyle/>
          <a:p>
            <a:r>
              <a:rPr lang="en-GB" dirty="0">
                <a:latin typeface="Roboto Black" panose="02000000000000000000" pitchFamily="2" charset="0"/>
              </a:rPr>
              <a:t>To create your pedometer you will need to use a variable</a:t>
            </a:r>
            <a:r>
              <a:rPr lang="en-GB" dirty="0">
                <a:solidFill>
                  <a:srgbClr val="FF0000"/>
                </a:solidFill>
                <a:latin typeface="Roboto Black" panose="02000000000000000000" pitchFamily="2" charset="0"/>
              </a:rPr>
              <a:t>.</a:t>
            </a:r>
          </a:p>
        </p:txBody>
      </p:sp>
      <p:pic>
        <p:nvPicPr>
          <p:cNvPr id="12290" name="Picture 2" descr="http://img.c4learn.com/2012/02/Variable-in-J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57" y="3417014"/>
            <a:ext cx="4570061" cy="261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FB9408-492D-1287-06E2-8AA63837532F}"/>
              </a:ext>
            </a:extLst>
          </p:cNvPr>
          <p:cNvSpPr txBox="1"/>
          <p:nvPr/>
        </p:nvSpPr>
        <p:spPr>
          <a:xfrm>
            <a:off x="1385636" y="1748793"/>
            <a:ext cx="63840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800" dirty="0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A </a:t>
            </a:r>
            <a:r>
              <a:rPr lang="en-GB" sz="2800" b="1" dirty="0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variable</a:t>
            </a:r>
            <a:r>
              <a:rPr lang="en-GB" sz="2800" dirty="0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 is a place inside the </a:t>
            </a:r>
            <a:r>
              <a:rPr lang="en-GB" sz="2800" dirty="0" err="1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micro:bit’s</a:t>
            </a:r>
            <a:r>
              <a:rPr lang="en-GB" sz="2800" dirty="0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 memory where data can be stored and changed while a program is running</a:t>
            </a: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.</a:t>
            </a:r>
            <a:r>
              <a:rPr lang="en-GB" sz="2800" dirty="0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 The variable is given a name, so </a:t>
            </a: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you can use </a:t>
            </a:r>
            <a:r>
              <a:rPr lang="en-GB" sz="2800" dirty="0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the data it contains</a:t>
            </a: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 in your programming.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GB" sz="2800" dirty="0">
              <a:latin typeface="Open Sans" panose="020B0606030504020204" pitchFamily="34" charset="0"/>
              <a:ea typeface="Roboto Black" panose="02000000000000000000" pitchFamily="2" charset="0"/>
              <a:cs typeface="Open Sans" panose="020B0606030504020204" pitchFamily="34" charset="0"/>
            </a:endParaRP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What do you need a variable for?</a:t>
            </a:r>
          </a:p>
          <a:p>
            <a:pPr marL="457200" indent="-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What will you name your variable?</a:t>
            </a:r>
          </a:p>
        </p:txBody>
      </p:sp>
    </p:spTree>
    <p:extLst>
      <p:ext uri="{BB962C8B-B14F-4D97-AF65-F5344CB8AC3E}">
        <p14:creationId xmlns:p14="http://schemas.microsoft.com/office/powerpoint/2010/main" val="4142626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FBF6DC-2F63-CD40-243F-A305A1FC33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BBE44D-FF3D-D3F3-4B45-7C61140D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130" y="318711"/>
            <a:ext cx="10595511" cy="1857123"/>
          </a:xfrm>
        </p:spPr>
        <p:txBody>
          <a:bodyPr/>
          <a:lstStyle/>
          <a:p>
            <a:r>
              <a:rPr lang="en-GB" sz="4000" b="1" i="0" u="none" strike="noStrike" dirty="0">
                <a:effectLst/>
                <a:cs typeface="Roboto Black" panose="02000000000000000000" pitchFamily="2" charset="0"/>
              </a:rPr>
              <a:t>Pedometer Code: Adding a </a:t>
            </a:r>
            <a:r>
              <a:rPr lang="en-GB" sz="4000" dirty="0">
                <a:cs typeface="Roboto Black" panose="02000000000000000000" pitchFamily="2" charset="0"/>
              </a:rPr>
              <a:t>v</a:t>
            </a:r>
            <a:r>
              <a:rPr lang="en-GB" sz="4000" b="1" i="0" u="none" strike="noStrike" dirty="0">
                <a:effectLst/>
                <a:cs typeface="Roboto Black" panose="02000000000000000000" pitchFamily="2" charset="0"/>
              </a:rPr>
              <a:t>ariable to your code</a:t>
            </a:r>
            <a:r>
              <a:rPr lang="en-GB" sz="4000" b="1" i="0" u="none" strike="noStrike" dirty="0">
                <a:solidFill>
                  <a:srgbClr val="FF0000"/>
                </a:solidFill>
                <a:effectLst/>
                <a:cs typeface="Roboto Black" panose="02000000000000000000" pitchFamily="2" charset="0"/>
              </a:rPr>
              <a:t>.</a:t>
            </a:r>
            <a:endParaRPr lang="en-GB" sz="8000" dirty="0">
              <a:solidFill>
                <a:srgbClr val="FF0000"/>
              </a:solidFill>
              <a:cs typeface="Roboto Black" panose="02000000000000000000" pitchFamily="2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FBBDBF7-E7FB-389A-EB7F-1753F669A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49" y="1466134"/>
            <a:ext cx="8996901" cy="34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1E065-599F-4775-F6B4-6FA791ECDDD2}"/>
              </a:ext>
            </a:extLst>
          </p:cNvPr>
          <p:cNvSpPr txBox="1"/>
          <p:nvPr/>
        </p:nvSpPr>
        <p:spPr>
          <a:xfrm>
            <a:off x="2711115" y="4969937"/>
            <a:ext cx="7026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0" u="none" strike="noStrike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What else could we add?</a:t>
            </a:r>
            <a:endParaRPr lang="en-GB" sz="4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11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31207-778A-4233-09B2-74FA10E6D5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C8B91-E6D0-C174-D8E9-9C73D7FCB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839" y="431008"/>
            <a:ext cx="9266321" cy="884446"/>
          </a:xfrm>
        </p:spPr>
        <p:txBody>
          <a:bodyPr/>
          <a:lstStyle/>
          <a:p>
            <a:r>
              <a:rPr lang="en-GB" sz="4000" dirty="0"/>
              <a:t>Using the </a:t>
            </a:r>
            <a:r>
              <a:rPr lang="en-GB" sz="4000" dirty="0" err="1"/>
              <a:t>Micro:bit</a:t>
            </a:r>
            <a:r>
              <a:rPr lang="en-GB" sz="4000" dirty="0"/>
              <a:t> inputs</a:t>
            </a:r>
            <a:r>
              <a:rPr lang="en-GB" sz="4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72B33-226D-69D1-0598-7750A181F05B}"/>
              </a:ext>
            </a:extLst>
          </p:cNvPr>
          <p:cNvSpPr txBox="1"/>
          <p:nvPr/>
        </p:nvSpPr>
        <p:spPr>
          <a:xfrm>
            <a:off x="1462838" y="2305615"/>
            <a:ext cx="58202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Add exercises using the A, B and A </a:t>
            </a:r>
            <a:r>
              <a:rPr lang="en-GB" sz="2800" dirty="0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+ B inputs.</a:t>
            </a:r>
          </a:p>
          <a:p>
            <a:endParaRPr lang="en-GB" sz="2800" dirty="0">
              <a:latin typeface="Open Sans" panose="020B0606030504020204" pitchFamily="34" charset="0"/>
              <a:ea typeface="Roboto Black" panose="02000000000000000000" pitchFamily="2" charset="0"/>
              <a:cs typeface="Open Sans" panose="020B0606030504020204" pitchFamily="34" charset="0"/>
            </a:endParaRPr>
          </a:p>
          <a:p>
            <a:r>
              <a:rPr lang="en-GB" sz="2800" dirty="0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Write an algorithm for your exercise first then code 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E5A173-FDF7-FAF7-A66C-C8849B632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657" y="353003"/>
            <a:ext cx="4094469" cy="55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9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C26EE8-5C5F-8E5D-04FE-68BE576C1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2A567D-5CAC-803C-5E71-AB31F8C4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426" y="584839"/>
            <a:ext cx="8576511" cy="1857123"/>
          </a:xfrm>
        </p:spPr>
        <p:txBody>
          <a:bodyPr/>
          <a:lstStyle/>
          <a:p>
            <a:r>
              <a:rPr lang="en-GB" sz="4800" b="1" i="0" u="none" strike="noStrike" dirty="0">
                <a:solidFill>
                  <a:srgbClr val="FF0000"/>
                </a:solidFill>
                <a:effectLst/>
                <a:cs typeface="Roboto Black" panose="02000000000000000000" pitchFamily="2" charset="0"/>
              </a:rPr>
              <a:t>Challenge</a:t>
            </a:r>
            <a:r>
              <a:rPr lang="en-GB" sz="4800" b="1" i="0" u="none" strike="noStrike" dirty="0">
                <a:effectLst/>
                <a:cs typeface="Roboto Black" panose="02000000000000000000" pitchFamily="2" charset="0"/>
              </a:rPr>
              <a:t>: </a:t>
            </a:r>
            <a:r>
              <a:rPr lang="en-GB" sz="4800" dirty="0">
                <a:cs typeface="Roboto Black" panose="02000000000000000000" pitchFamily="2" charset="0"/>
              </a:rPr>
              <a:t>Today we will</a:t>
            </a:r>
            <a:r>
              <a:rPr lang="en-GB" sz="4800" b="1" i="0" u="none" strike="noStrike" dirty="0">
                <a:solidFill>
                  <a:srgbClr val="FF0000"/>
                </a:solidFill>
                <a:effectLst/>
                <a:cs typeface="Roboto Black" panose="02000000000000000000" pitchFamily="2" charset="0"/>
              </a:rPr>
              <a:t>.</a:t>
            </a:r>
            <a:endParaRPr lang="en-GB" sz="4800" dirty="0">
              <a:solidFill>
                <a:srgbClr val="FF0000"/>
              </a:solidFill>
              <a:cs typeface="Roboto Black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96CED-646B-99BF-53D5-70DE79B94A2C}"/>
              </a:ext>
            </a:extLst>
          </p:cNvPr>
          <p:cNvSpPr txBox="1"/>
          <p:nvPr/>
        </p:nvSpPr>
        <p:spPr>
          <a:xfrm>
            <a:off x="960520" y="1905048"/>
            <a:ext cx="92663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D</a:t>
            </a:r>
            <a:r>
              <a:rPr lang="en-GB" sz="2800" b="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esign and build a pedometer using the accelerometer on a </a:t>
            </a:r>
            <a:r>
              <a:rPr lang="en-GB" sz="2800" dirty="0" err="1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m</a:t>
            </a:r>
            <a:r>
              <a:rPr lang="en-GB" sz="2800" b="0" i="0" u="none" strike="noStrike" dirty="0" err="1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icro:bit</a:t>
            </a:r>
            <a:r>
              <a:rPr lang="en-GB" sz="2800" b="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.</a:t>
            </a:r>
          </a:p>
          <a:p>
            <a:endParaRPr lang="en-GB" sz="2800" b="0" i="0" u="none" strike="noStrike" dirty="0">
              <a:effectLst/>
              <a:latin typeface="Open Sans" panose="020B0606030504020204" pitchFamily="34" charset="0"/>
              <a:ea typeface="Roboto Black" panose="02000000000000000000" pitchFamily="2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Add count-controlled loops and variables to our code.</a:t>
            </a:r>
          </a:p>
          <a:p>
            <a:endParaRPr lang="en-GB" sz="2800" dirty="0">
              <a:latin typeface="Open Sans" panose="020B0606030504020204" pitchFamily="34" charset="0"/>
              <a:ea typeface="Roboto Black" panose="02000000000000000000" pitchFamily="2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Use </a:t>
            </a:r>
            <a:r>
              <a:rPr lang="en-GB" sz="2800" dirty="0" err="1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micro:bit</a:t>
            </a:r>
            <a:r>
              <a:rPr lang="en-GB" sz="2800" dirty="0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 LEDs and inputs to design our own exercises.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25E623F-2540-7114-FC80-4BC51D4F3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t="12066" r="1170" b="55169"/>
          <a:stretch/>
        </p:blipFill>
        <p:spPr bwMode="auto">
          <a:xfrm rot="5400000">
            <a:off x="8101263" y="2461053"/>
            <a:ext cx="5967664" cy="135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0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6A2839-4437-838E-7FAA-B4433C8F7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AB2D72-1B90-A67B-59A9-D3E56CB5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963" y="620916"/>
            <a:ext cx="8977564" cy="1857123"/>
          </a:xfrm>
        </p:spPr>
        <p:txBody>
          <a:bodyPr/>
          <a:lstStyle/>
          <a:p>
            <a:r>
              <a:rPr lang="en-GB" sz="4000" b="1" i="0" u="none" strike="noStrike" dirty="0">
                <a:effectLst/>
                <a:cs typeface="Roboto Black" panose="02000000000000000000" pitchFamily="2" charset="0"/>
              </a:rPr>
              <a:t>Pedometers - Design your strap</a:t>
            </a:r>
            <a:r>
              <a:rPr lang="en-GB" sz="4000" b="1" i="0" u="none" strike="noStrike" dirty="0">
                <a:solidFill>
                  <a:srgbClr val="FF0000"/>
                </a:solidFill>
                <a:effectLst/>
              </a:rPr>
              <a:t>.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58136-D316-DAEF-085C-EEB197B91BAE}"/>
              </a:ext>
            </a:extLst>
          </p:cNvPr>
          <p:cNvSpPr txBox="1"/>
          <p:nvPr/>
        </p:nvSpPr>
        <p:spPr>
          <a:xfrm>
            <a:off x="1128963" y="1995793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800" b="1" i="0" u="none" strike="noStrike" dirty="0">
                <a:solidFill>
                  <a:srgbClr val="FF000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Simple Strap: </a:t>
            </a:r>
            <a:endParaRPr lang="en-GB" sz="2800" b="0" dirty="0">
              <a:solidFill>
                <a:srgbClr val="FF0000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Open Sans" panose="020B06060305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Strip of Paper or Card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Colour with felt tips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Attach to duct tape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1EF9CC5-B859-EB6F-0EBC-3AD7C8C3E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34197" y="3018304"/>
            <a:ext cx="1412902" cy="446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2D2D1DE0-8C2A-2550-D331-A1064D234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189" y="1549478"/>
            <a:ext cx="1480796" cy="423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id="{53BBEA9F-9AE0-F476-200E-12334FC4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09" y="1497491"/>
            <a:ext cx="2994439" cy="4340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7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2D3A98-C635-4FA4-5ABE-28AB2F2C96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616B14-4A3B-4879-AA46-A97BAC7AC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173" y="812866"/>
            <a:ext cx="8079205" cy="1857123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4000" b="1" i="0" u="none" strike="noStrike" dirty="0">
                <a:solidFill>
                  <a:srgbClr val="FF0000"/>
                </a:solidFill>
                <a:effectLst/>
                <a:cs typeface="Roboto Black" panose="02000000000000000000" pitchFamily="2" charset="0"/>
              </a:rPr>
              <a:t>Test</a:t>
            </a:r>
            <a:r>
              <a:rPr lang="en-GB" sz="4000" b="1" i="0" u="none" strike="noStrike" dirty="0">
                <a:effectLst/>
                <a:cs typeface="Roboto Black" panose="02000000000000000000" pitchFamily="2" charset="0"/>
              </a:rPr>
              <a:t> your design: Will it work</a:t>
            </a:r>
            <a:r>
              <a:rPr lang="en-GB" sz="4000" dirty="0">
                <a:solidFill>
                  <a:srgbClr val="FF0000"/>
                </a:solidFill>
                <a:cs typeface="Roboto Black" panose="02000000000000000000" pitchFamily="2" charset="0"/>
              </a:rPr>
              <a:t>?</a:t>
            </a:r>
            <a:br>
              <a:rPr lang="en-GB" sz="4000" b="0" dirty="0">
                <a:effectLst/>
                <a:cs typeface="Roboto Black" panose="02000000000000000000" pitchFamily="2" charset="0"/>
              </a:rPr>
            </a:br>
            <a:br>
              <a:rPr lang="en-GB" sz="4000" dirty="0">
                <a:cs typeface="Roboto Black" panose="02000000000000000000" pitchFamily="2" charset="0"/>
              </a:rPr>
            </a:br>
            <a:endParaRPr lang="en-GB" sz="4000" dirty="0">
              <a:cs typeface="Roboto Black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27DBA4-4AE0-B521-CDDE-D29BF8AB2DB6}"/>
              </a:ext>
            </a:extLst>
          </p:cNvPr>
          <p:cNvSpPr txBox="1"/>
          <p:nvPr/>
        </p:nvSpPr>
        <p:spPr>
          <a:xfrm>
            <a:off x="1209173" y="2033175"/>
            <a:ext cx="6266448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Try out your </a:t>
            </a:r>
            <a:r>
              <a:rPr lang="en-GB" sz="2800" dirty="0" err="1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m</a:t>
            </a:r>
            <a:r>
              <a:rPr lang="en-GB" sz="2800" b="0" i="0" u="none" strike="noStrike" dirty="0" err="1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icro:bit</a:t>
            </a:r>
            <a:r>
              <a:rPr lang="en-GB" sz="2800" b="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 - do exercises for 10 mins. </a:t>
            </a:r>
          </a:p>
          <a:p>
            <a:pPr marL="457200" indent="-457200"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Use your own and other’s pedometers.</a:t>
            </a:r>
          </a:p>
          <a:p>
            <a:pPr marL="457200" indent="-457200"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Did it record your steps? </a:t>
            </a:r>
          </a:p>
          <a:p>
            <a:pPr marL="457200" indent="-457200"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Do you feel fitter?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4104886-6832-B1C7-2A38-CD03020A1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30" y="2667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98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C26EE8-5C5F-8E5D-04FE-68BE576C1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2A567D-5CAC-803C-5E71-AB31F8C4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426" y="737239"/>
            <a:ext cx="8576511" cy="1857123"/>
          </a:xfrm>
        </p:spPr>
        <p:txBody>
          <a:bodyPr/>
          <a:lstStyle/>
          <a:p>
            <a:r>
              <a:rPr lang="en-GB" sz="4000" b="1" i="0" u="none" strike="noStrike" dirty="0">
                <a:solidFill>
                  <a:srgbClr val="FF0000"/>
                </a:solidFill>
                <a:effectLst/>
                <a:cs typeface="Roboto Black" panose="02000000000000000000" pitchFamily="2" charset="0"/>
              </a:rPr>
              <a:t>Challenge</a:t>
            </a:r>
            <a:r>
              <a:rPr lang="en-GB" sz="4000" b="1" i="0" u="none" strike="noStrike" dirty="0">
                <a:effectLst/>
                <a:cs typeface="Roboto Black" panose="02000000000000000000" pitchFamily="2" charset="0"/>
              </a:rPr>
              <a:t>: How did you do</a:t>
            </a:r>
            <a:r>
              <a:rPr lang="en-GB" sz="4000" dirty="0">
                <a:solidFill>
                  <a:srgbClr val="FF0000"/>
                </a:solidFill>
                <a:cs typeface="Roboto Black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96CED-646B-99BF-53D5-70DE79B94A2C}"/>
              </a:ext>
            </a:extLst>
          </p:cNvPr>
          <p:cNvSpPr txBox="1"/>
          <p:nvPr/>
        </p:nvSpPr>
        <p:spPr>
          <a:xfrm>
            <a:off x="1305426" y="1941219"/>
            <a:ext cx="92663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To design and build a pedometer using the accelerometer on a </a:t>
            </a:r>
            <a:r>
              <a:rPr lang="en-GB" sz="2800" dirty="0" err="1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m</a:t>
            </a:r>
            <a:r>
              <a:rPr lang="en-GB" sz="2800" b="0" i="0" u="none" strike="noStrike" dirty="0" err="1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icro:bit</a:t>
            </a:r>
            <a:r>
              <a:rPr lang="en-GB" sz="2800" b="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.</a:t>
            </a:r>
          </a:p>
          <a:p>
            <a:endParaRPr lang="en-GB" sz="2800" b="0" i="0" u="none" strike="noStrike" dirty="0">
              <a:effectLst/>
              <a:latin typeface="Open Sans" panose="020B0606030504020204" pitchFamily="34" charset="0"/>
              <a:ea typeface="Roboto Black" panose="02000000000000000000" pitchFamily="2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To add count-controlled loops and variables to our code.</a:t>
            </a:r>
          </a:p>
          <a:p>
            <a:endParaRPr lang="en-GB" sz="2800" dirty="0">
              <a:latin typeface="Open Sans" panose="020B0606030504020204" pitchFamily="34" charset="0"/>
              <a:ea typeface="Roboto Black" panose="02000000000000000000" pitchFamily="2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To use </a:t>
            </a:r>
            <a:r>
              <a:rPr lang="en-GB" sz="2800" dirty="0" err="1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micro:bit</a:t>
            </a:r>
            <a:r>
              <a:rPr lang="en-GB" sz="2800" dirty="0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 LEDs and inputs to design our own exercises.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25E623F-2540-7114-FC80-4BC51D4F3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t="12066" r="1170" b="55169"/>
          <a:stretch/>
        </p:blipFill>
        <p:spPr bwMode="auto">
          <a:xfrm rot="5400000">
            <a:off x="8101263" y="2461053"/>
            <a:ext cx="5967664" cy="135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436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81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11080" y="2097949"/>
            <a:ext cx="7559207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4000" dirty="0">
                <a:solidFill>
                  <a:srgbClr val="FAFAFA"/>
                </a:solidFill>
                <a:latin typeface="Roboto Black" panose="02000000000000000000" pitchFamily="2" charset="0"/>
                <a:ea typeface="Circular Book" charset="0"/>
                <a:cs typeface="Circular Book" charset="0"/>
              </a:rPr>
              <a:t>Fitness Frenzy</a:t>
            </a:r>
            <a:r>
              <a:rPr lang="en-GB" sz="4000" dirty="0">
                <a:solidFill>
                  <a:srgbClr val="FF0000"/>
                </a:solidFill>
                <a:latin typeface="Roboto Black" panose="02000000000000000000" pitchFamily="2" charset="0"/>
                <a:ea typeface="Circular Book" charset="0"/>
                <a:cs typeface="Circular Book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3268A4-E29A-42CD-B0E0-DD16685D7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05" y="-79372"/>
            <a:ext cx="6162512" cy="23313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BB7B6E-BCD9-4BD9-9DC9-0FD04199D456}"/>
              </a:ext>
            </a:extLst>
          </p:cNvPr>
          <p:cNvSpPr/>
          <p:nvPr/>
        </p:nvSpPr>
        <p:spPr>
          <a:xfrm>
            <a:off x="1911080" y="3899146"/>
            <a:ext cx="4045422" cy="298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Circular Book" charset="0"/>
                <a:cs typeface="Open Sans" panose="020B0606030504020204" pitchFamily="34" charset="0"/>
              </a:rPr>
              <a:t>Design a Pedometer using a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Circular Book" charset="0"/>
                <a:cs typeface="Open Sans" panose="020B0606030504020204" pitchFamily="34" charset="0"/>
              </a:rPr>
              <a:t>micro:bit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Circular Book" charset="0"/>
              <a:cs typeface="Open Sans" panose="020B0606030504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Circular Book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4F88D-7CFE-4B1E-9FAB-19B42B600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15" y="5305031"/>
            <a:ext cx="9992279" cy="1126043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063EA54E-B357-4A3A-86D1-B1A28A0D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34" y="6360071"/>
            <a:ext cx="6562760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700" i="0" spc="1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 </a:t>
            </a:r>
          </a:p>
          <a:p>
            <a:pPr algn="r">
              <a:spcAft>
                <a:spcPts val="0"/>
              </a:spcAft>
            </a:pPr>
            <a:r>
              <a:rPr lang="en-GB" sz="700" i="0" spc="1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2023 Digital Schoolhouse. All rights reserved.</a:t>
            </a:r>
            <a:endParaRPr lang="en-GB" sz="600" i="1" dirty="0">
              <a:solidFill>
                <a:schemeClr val="bg1"/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2D13FA-7EA4-FB63-262E-8B711ED46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27" y="1920706"/>
            <a:ext cx="4023047" cy="323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35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2D3A98-C635-4FA4-5ABE-28AB2F2C96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616B14-4A3B-4879-AA46-A97BAC7AC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173" y="13450"/>
            <a:ext cx="8079205" cy="1857123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4000" b="1" i="0" u="none" strike="noStrike" dirty="0">
                <a:effectLst/>
                <a:cs typeface="Roboto Black" panose="02000000000000000000" pitchFamily="2" charset="0"/>
              </a:rPr>
              <a:t>Optional unplugged activity</a:t>
            </a:r>
            <a:r>
              <a:rPr lang="en-GB" sz="4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cs typeface="Roboto Black" panose="02000000000000000000" pitchFamily="2" charset="0"/>
              </a:rPr>
              <a:t>:</a:t>
            </a:r>
            <a:r>
              <a:rPr lang="en-GB" sz="4000" b="1" i="0" u="none" strike="noStrike" dirty="0">
                <a:effectLst/>
                <a:cs typeface="Roboto Black" panose="02000000000000000000" pitchFamily="2" charset="0"/>
              </a:rPr>
              <a:t> </a:t>
            </a:r>
            <a:br>
              <a:rPr lang="en-GB" sz="4000" b="1" i="0" u="none" strike="noStrike" dirty="0">
                <a:effectLst/>
                <a:cs typeface="Roboto Black" panose="02000000000000000000" pitchFamily="2" charset="0"/>
              </a:rPr>
            </a:br>
            <a:r>
              <a:rPr lang="en-GB" sz="4000" b="1" i="0" u="none" strike="noStrike" dirty="0">
                <a:effectLst/>
                <a:cs typeface="Roboto Black" panose="02000000000000000000" pitchFamily="2" charset="0"/>
              </a:rPr>
              <a:t>ASCII Character set</a:t>
            </a:r>
            <a:endParaRPr lang="en-GB" sz="4000" dirty="0">
              <a:cs typeface="Roboto Black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858738-5881-E320-ECA5-CF22B45A3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616557"/>
              </p:ext>
            </p:extLst>
          </p:nvPr>
        </p:nvGraphicFramePr>
        <p:xfrm>
          <a:off x="1209173" y="1390764"/>
          <a:ext cx="10678028" cy="4692459"/>
        </p:xfrm>
        <a:graphic>
          <a:graphicData uri="http://schemas.openxmlformats.org/drawingml/2006/table">
            <a:tbl>
              <a:tblPr/>
              <a:tblGrid>
                <a:gridCol w="1779669">
                  <a:extLst>
                    <a:ext uri="{9D8B030D-6E8A-4147-A177-3AD203B41FA5}">
                      <a16:colId xmlns:a16="http://schemas.microsoft.com/office/drawing/2014/main" val="1482038298"/>
                    </a:ext>
                  </a:extLst>
                </a:gridCol>
                <a:gridCol w="1779669">
                  <a:extLst>
                    <a:ext uri="{9D8B030D-6E8A-4147-A177-3AD203B41FA5}">
                      <a16:colId xmlns:a16="http://schemas.microsoft.com/office/drawing/2014/main" val="1883476294"/>
                    </a:ext>
                  </a:extLst>
                </a:gridCol>
                <a:gridCol w="1779669">
                  <a:extLst>
                    <a:ext uri="{9D8B030D-6E8A-4147-A177-3AD203B41FA5}">
                      <a16:colId xmlns:a16="http://schemas.microsoft.com/office/drawing/2014/main" val="4068332784"/>
                    </a:ext>
                  </a:extLst>
                </a:gridCol>
                <a:gridCol w="1779669">
                  <a:extLst>
                    <a:ext uri="{9D8B030D-6E8A-4147-A177-3AD203B41FA5}">
                      <a16:colId xmlns:a16="http://schemas.microsoft.com/office/drawing/2014/main" val="3026514306"/>
                    </a:ext>
                  </a:extLst>
                </a:gridCol>
                <a:gridCol w="1779669">
                  <a:extLst>
                    <a:ext uri="{9D8B030D-6E8A-4147-A177-3AD203B41FA5}">
                      <a16:colId xmlns:a16="http://schemas.microsoft.com/office/drawing/2014/main" val="3062886380"/>
                    </a:ext>
                  </a:extLst>
                </a:gridCol>
                <a:gridCol w="1779683">
                  <a:extLst>
                    <a:ext uri="{9D8B030D-6E8A-4147-A177-3AD203B41FA5}">
                      <a16:colId xmlns:a16="http://schemas.microsoft.com/office/drawing/2014/main" val="2956346922"/>
                    </a:ext>
                  </a:extLst>
                </a:gridCol>
              </a:tblGrid>
              <a:tr h="48088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Char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Binary code</a:t>
                      </a:r>
                      <a:endParaRPr lang="en-GB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Char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Binary code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Char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Binary code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374588"/>
                  </a:ext>
                </a:extLst>
              </a:tr>
              <a:tr h="46577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A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01000001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J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01001010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S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01010011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523442"/>
                  </a:ext>
                </a:extLst>
              </a:tr>
              <a:tr h="46577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B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01000010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K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01001011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T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01010100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066560"/>
                  </a:ext>
                </a:extLst>
              </a:tr>
              <a:tr h="46577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C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01000011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L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01001100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U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01010101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62667"/>
                  </a:ext>
                </a:extLst>
              </a:tr>
              <a:tr h="46577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D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01000100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M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01001101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V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01010110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627983"/>
                  </a:ext>
                </a:extLst>
              </a:tr>
              <a:tr h="46577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E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01000101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N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01001110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W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01010111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692607"/>
                  </a:ext>
                </a:extLst>
              </a:tr>
              <a:tr h="46577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F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01000110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O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01001111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X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01011000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583748"/>
                  </a:ext>
                </a:extLst>
              </a:tr>
              <a:tr h="46577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G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01000111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P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01010000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Y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01011001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23910"/>
                  </a:ext>
                </a:extLst>
              </a:tr>
              <a:tr h="46577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H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01001000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Q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01010001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Z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01011010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288171"/>
                  </a:ext>
                </a:extLst>
              </a:tr>
              <a:tr h="48537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I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01001001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R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Open Sans" panose="020B0606030504020204" pitchFamily="34" charset="0"/>
                        </a:rPr>
                        <a:t>01010010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  <a:endParaRPr lang="en-GB" sz="105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  <a:endParaRPr lang="en-GB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2" marR="45032" marT="22555" marB="22555" anchor="ctr">
                    <a:lnL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190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42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5905" y="2251997"/>
            <a:ext cx="7559207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4000" dirty="0">
                <a:solidFill>
                  <a:srgbClr val="FAFAFA"/>
                </a:solidFill>
                <a:latin typeface="Roboto Black" panose="02000000000000000000" pitchFamily="2" charset="0"/>
                <a:ea typeface="Circular Book" charset="0"/>
                <a:cs typeface="Circular Book" charset="0"/>
              </a:rPr>
              <a:t>What is a pedometer</a:t>
            </a:r>
            <a:r>
              <a:rPr lang="en-GB" sz="4000" dirty="0">
                <a:solidFill>
                  <a:schemeClr val="accent5"/>
                </a:solidFill>
                <a:latin typeface="Roboto Black" panose="02000000000000000000" pitchFamily="2" charset="0"/>
                <a:ea typeface="Circular Book" charset="0"/>
                <a:cs typeface="Circular Book" charset="0"/>
              </a:rPr>
              <a:t>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08188C-06C7-4575-8B7A-446407C7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05" y="-79372"/>
            <a:ext cx="6162512" cy="23313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EE0C65-B234-482B-9F21-390AF8189732}"/>
              </a:ext>
            </a:extLst>
          </p:cNvPr>
          <p:cNvSpPr/>
          <p:nvPr/>
        </p:nvSpPr>
        <p:spPr>
          <a:xfrm>
            <a:off x="1911080" y="3230014"/>
            <a:ext cx="4045422" cy="298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Circular Book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462E27-DE2E-448F-AD66-CBFC42E7D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15" y="5305031"/>
            <a:ext cx="9992279" cy="1126043"/>
          </a:xfrm>
          <a:prstGeom prst="rect">
            <a:avLst/>
          </a:prstGeom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D4C528CA-B68D-4C7F-8E1E-C9DD2DB1F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34" y="6360071"/>
            <a:ext cx="6562760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700" i="0" spc="1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 </a:t>
            </a:r>
          </a:p>
          <a:p>
            <a:pPr algn="r">
              <a:spcAft>
                <a:spcPts val="0"/>
              </a:spcAft>
            </a:pPr>
            <a:r>
              <a:rPr lang="en-GB" sz="700" i="0" spc="1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2023 Digital Schoolhouse. All rights reserved.</a:t>
            </a:r>
            <a:endParaRPr lang="en-GB" sz="600" i="1" dirty="0">
              <a:solidFill>
                <a:schemeClr val="bg1"/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01E8B6-4D6B-4AD8-5D29-8179887D6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482" y="1659392"/>
            <a:ext cx="3439452" cy="34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1402372" y="670276"/>
            <a:ext cx="5454317" cy="808569"/>
          </a:xfrm>
        </p:spPr>
        <p:txBody>
          <a:bodyPr/>
          <a:lstStyle/>
          <a:p>
            <a:r>
              <a:rPr lang="en-US" sz="4000" dirty="0"/>
              <a:t>What is a Pedometer</a:t>
            </a:r>
            <a:r>
              <a:rPr lang="en-US" sz="4000" dirty="0">
                <a:solidFill>
                  <a:srgbClr val="FC4B4E"/>
                </a:solidFill>
              </a:rPr>
              <a:t>?</a:t>
            </a:r>
            <a:endParaRPr lang="en-US" dirty="0">
              <a:solidFill>
                <a:srgbClr val="FC4B4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2372" y="1718549"/>
            <a:ext cx="9387256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In groups of 4 research what a pedometer is.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Be ready to present your findings to the class.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sz="2800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</a:br>
            <a:r>
              <a:rPr lang="en-GB" sz="2800" i="0" u="sng" dirty="0">
                <a:solidFill>
                  <a:srgbClr val="FF000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Find out:</a:t>
            </a:r>
            <a:endParaRPr lang="en-GB" sz="2800" dirty="0">
              <a:solidFill>
                <a:srgbClr val="FF0000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Open Sans" panose="020B06060305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What it does i.</a:t>
            </a:r>
            <a:r>
              <a:rPr lang="en-GB" sz="2800" dirty="0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e.</a:t>
            </a: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 special features?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Are there different types?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What do they cost?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Any other fun facts about them…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6AD92A-1F35-7FC9-A37D-428D8E26E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181" y="2378421"/>
            <a:ext cx="3335488" cy="28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37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98D407-1CE3-0650-B2DF-B0AA68289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AEFE74-9576-84D2-7013-C4E8090A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83" y="485436"/>
            <a:ext cx="6956258" cy="1857123"/>
          </a:xfrm>
        </p:spPr>
        <p:txBody>
          <a:bodyPr/>
          <a:lstStyle/>
          <a:p>
            <a:r>
              <a:rPr lang="en-GB" sz="4000" dirty="0"/>
              <a:t>What did we find out</a:t>
            </a:r>
            <a:r>
              <a:rPr lang="en-GB" sz="40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4BEE9C1-A57F-B824-8014-01302B33B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58" y="1203158"/>
            <a:ext cx="4451683" cy="445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3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49670" y="2128499"/>
            <a:ext cx="7559207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4000" dirty="0">
                <a:solidFill>
                  <a:srgbClr val="FAFAFA"/>
                </a:solidFill>
                <a:latin typeface="Roboto Black" panose="02000000000000000000" pitchFamily="2" charset="0"/>
                <a:ea typeface="Circular Book" charset="0"/>
                <a:cs typeface="Circular Book" charset="0"/>
              </a:rPr>
              <a:t>What is a </a:t>
            </a:r>
            <a:r>
              <a:rPr lang="en-GB" sz="4000" dirty="0" err="1">
                <a:solidFill>
                  <a:srgbClr val="FAFAFA"/>
                </a:solidFill>
                <a:latin typeface="Roboto Black" panose="02000000000000000000" pitchFamily="2" charset="0"/>
                <a:ea typeface="Circular Book" charset="0"/>
                <a:cs typeface="Circular Book" charset="0"/>
              </a:rPr>
              <a:t>micro:bit</a:t>
            </a:r>
            <a:r>
              <a:rPr lang="en-GB" sz="4000" dirty="0">
                <a:solidFill>
                  <a:schemeClr val="accent5"/>
                </a:solidFill>
                <a:latin typeface="Roboto Black" panose="02000000000000000000" pitchFamily="2" charset="0"/>
                <a:ea typeface="Circular Book" charset="0"/>
                <a:cs typeface="Circular Book" charset="0"/>
              </a:rPr>
              <a:t>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08188C-06C7-4575-8B7A-446407C7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05" y="-79372"/>
            <a:ext cx="6162512" cy="23313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EE0C65-B234-482B-9F21-390AF8189732}"/>
              </a:ext>
            </a:extLst>
          </p:cNvPr>
          <p:cNvSpPr/>
          <p:nvPr/>
        </p:nvSpPr>
        <p:spPr>
          <a:xfrm>
            <a:off x="1911080" y="3230014"/>
            <a:ext cx="4045422" cy="298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Circular Book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462E27-DE2E-448F-AD66-CBFC42E7D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15" y="5305031"/>
            <a:ext cx="9992279" cy="1126043"/>
          </a:xfrm>
          <a:prstGeom prst="rect">
            <a:avLst/>
          </a:prstGeom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D4C528CA-B68D-4C7F-8E1E-C9DD2DB1F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34" y="6360071"/>
            <a:ext cx="6562760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spcAft>
                <a:spcPts val="0"/>
              </a:spcAft>
            </a:pPr>
            <a:r>
              <a:rPr lang="en-GB" sz="700" i="0" spc="1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 </a:t>
            </a:r>
          </a:p>
          <a:p>
            <a:pPr algn="r">
              <a:spcAft>
                <a:spcPts val="0"/>
              </a:spcAft>
            </a:pPr>
            <a:r>
              <a:rPr lang="en-GB" sz="700" i="0" spc="1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Open Sans" panose="020B0606030504020204" pitchFamily="34" charset="0"/>
                <a:cs typeface="Times New Roman" panose="02020603050405020304" pitchFamily="18" charset="0"/>
              </a:rPr>
              <a:t>Copyright © 2023 Digital Schoolhouse. All rights reserved.</a:t>
            </a:r>
            <a:endParaRPr lang="en-GB" sz="600" i="1" dirty="0">
              <a:solidFill>
                <a:schemeClr val="bg1"/>
              </a:solidFill>
              <a:effectLst/>
              <a:latin typeface="Roboto Black" panose="02000000000000000000" pitchFamily="2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7416DD-1240-D126-D537-ABA9D5340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27" y="1920706"/>
            <a:ext cx="4023047" cy="323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0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D2850-9918-21ED-E3EF-6383FF1548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7401C6-7126-CC45-1F29-8A4DA17C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204" y="527259"/>
            <a:ext cx="6186237" cy="1857123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4000" b="1" i="0" u="none" strike="noStrike" dirty="0">
                <a:effectLst/>
                <a:cs typeface="Roboto Black" panose="02000000000000000000" pitchFamily="2" charset="0"/>
              </a:rPr>
              <a:t>What is a </a:t>
            </a:r>
            <a:r>
              <a:rPr lang="en-GB" sz="4000" b="1" i="0" u="none" strike="noStrike" dirty="0" err="1">
                <a:effectLst/>
                <a:cs typeface="Roboto Black" panose="02000000000000000000" pitchFamily="2" charset="0"/>
              </a:rPr>
              <a:t>micro:bit</a:t>
            </a:r>
            <a:r>
              <a:rPr lang="en-GB" sz="4000" b="1" i="0" u="none" strike="noStrike" dirty="0">
                <a:solidFill>
                  <a:srgbClr val="FF0000"/>
                </a:solidFill>
                <a:effectLst/>
                <a:cs typeface="Roboto Black" panose="02000000000000000000" pitchFamily="2" charset="0"/>
              </a:rPr>
              <a:t>?</a:t>
            </a:r>
            <a:br>
              <a:rPr lang="en-GB" b="0" dirty="0">
                <a:effectLst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FA0F1-0D60-65CD-DD6C-AF9A65DC5062}"/>
              </a:ext>
            </a:extLst>
          </p:cNvPr>
          <p:cNvSpPr txBox="1"/>
          <p:nvPr/>
        </p:nvSpPr>
        <p:spPr>
          <a:xfrm>
            <a:off x="1386204" y="2128729"/>
            <a:ext cx="6731670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800" b="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The </a:t>
            </a:r>
            <a:r>
              <a:rPr lang="en-GB" sz="2800" b="0" i="0" u="none" strike="noStrike" dirty="0" err="1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micro:bit</a:t>
            </a:r>
            <a:r>
              <a:rPr lang="en-GB" sz="2800" b="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 is a tiny computer.</a:t>
            </a:r>
            <a:endParaRPr lang="en-GB" sz="2800" b="0" dirty="0">
              <a:effectLst/>
              <a:latin typeface="Open Sans" panose="020B0606030504020204" pitchFamily="34" charset="0"/>
              <a:ea typeface="Roboto Black" panose="02000000000000000000" pitchFamily="2" charset="0"/>
              <a:cs typeface="Open Sans" panose="020B0606030504020204" pitchFamily="34" charset="0"/>
            </a:endParaRPr>
          </a:p>
          <a:p>
            <a:pPr rtl="0">
              <a:spcBef>
                <a:spcPts val="600"/>
              </a:spcBef>
              <a:spcAft>
                <a:spcPts val="0"/>
              </a:spcAft>
            </a:pPr>
            <a:br>
              <a:rPr lang="en-GB" sz="2800" b="0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</a:br>
            <a:r>
              <a:rPr lang="en-GB" sz="2800" b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You can write programs for the </a:t>
            </a:r>
            <a:r>
              <a:rPr lang="en-GB" sz="2800" b="0" u="none" strike="noStrike" dirty="0" err="1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micro:bit</a:t>
            </a:r>
            <a:r>
              <a:rPr lang="en-GB" sz="2800" b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 on your computer and then transfer them to the </a:t>
            </a:r>
            <a:r>
              <a:rPr lang="en-GB" sz="2800" b="0" u="none" strike="noStrike" dirty="0" err="1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micro:bit</a:t>
            </a:r>
            <a:r>
              <a:rPr lang="en-GB" sz="2800" b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 to be run.</a:t>
            </a:r>
            <a:endParaRPr lang="en-GB" sz="2800" b="0" dirty="0">
              <a:effectLst/>
              <a:latin typeface="Open Sans" panose="020B0606030504020204" pitchFamily="34" charset="0"/>
              <a:ea typeface="Roboto Black" panose="02000000000000000000" pitchFamily="2" charset="0"/>
              <a:cs typeface="Open Sans" panose="020B0606030504020204" pitchFamily="34" charset="0"/>
            </a:endParaRPr>
          </a:p>
          <a:p>
            <a:br>
              <a:rPr lang="en-GB" dirty="0"/>
            </a:br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F348AA7-86DA-30C4-EB48-6BA29E9CA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792" y="527259"/>
            <a:ext cx="3335618" cy="26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3C63FEE-9010-D578-8EC7-25ACA8D1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715" y="3429000"/>
            <a:ext cx="3334695" cy="26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28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9CB396-AF1E-8835-387A-682A76F13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F8608-B63B-BF15-C893-6FA25EE720F5}"/>
              </a:ext>
            </a:extLst>
          </p:cNvPr>
          <p:cNvSpPr txBox="1"/>
          <p:nvPr/>
        </p:nvSpPr>
        <p:spPr>
          <a:xfrm>
            <a:off x="3048000" y="32483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C69FC-19F0-2458-FB53-08E55DA4C646}"/>
              </a:ext>
            </a:extLst>
          </p:cNvPr>
          <p:cNvSpPr txBox="1"/>
          <p:nvPr/>
        </p:nvSpPr>
        <p:spPr>
          <a:xfrm>
            <a:off x="3048000" y="32483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pic>
        <p:nvPicPr>
          <p:cNvPr id="14" name="Online Media 13" title="Introduction to the BBC micro:bit">
            <a:hlinkClick r:id="" action="ppaction://media"/>
            <a:extLst>
              <a:ext uri="{FF2B5EF4-FFF2-40B4-BE49-F238E27FC236}">
                <a16:creationId xmlns:a16="http://schemas.microsoft.com/office/drawing/2014/main" id="{5671AF99-3854-D097-2176-D099231A27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 t="2291"/>
          <a:stretch/>
        </p:blipFill>
        <p:spPr>
          <a:xfrm>
            <a:off x="955040" y="352926"/>
            <a:ext cx="10515066" cy="58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FE91EB-AE04-5930-58C4-A23446822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88B043-246A-39EC-A833-0F83A853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805" y="382880"/>
            <a:ext cx="9747584" cy="1857123"/>
          </a:xfrm>
        </p:spPr>
        <p:txBody>
          <a:bodyPr/>
          <a:lstStyle/>
          <a:p>
            <a:r>
              <a:rPr lang="en-GB" sz="4000" b="1" i="0" u="none" strike="noStrike" dirty="0">
                <a:effectLst/>
                <a:cs typeface="Roboto Black" panose="02000000000000000000" pitchFamily="2" charset="0"/>
              </a:rPr>
              <a:t>Tracing Code -</a:t>
            </a:r>
            <a:r>
              <a:rPr lang="en-GB" sz="4000" b="1" i="0" u="none" strike="noStrike" dirty="0">
                <a:solidFill>
                  <a:srgbClr val="FF0000"/>
                </a:solidFill>
                <a:effectLst/>
                <a:cs typeface="Roboto Black" panose="02000000000000000000" pitchFamily="2" charset="0"/>
              </a:rPr>
              <a:t> Predict </a:t>
            </a:r>
            <a:r>
              <a:rPr lang="en-GB" sz="4000" b="1" i="0" u="none" strike="noStrike" dirty="0">
                <a:effectLst/>
                <a:cs typeface="Roboto Black" panose="02000000000000000000" pitchFamily="2" charset="0"/>
              </a:rPr>
              <a:t>what will this code do</a:t>
            </a:r>
            <a:r>
              <a:rPr lang="en-GB" sz="4000" b="1" i="0" u="none" strike="noStrike" dirty="0">
                <a:solidFill>
                  <a:srgbClr val="FF0000"/>
                </a:solidFill>
                <a:effectLst/>
                <a:cs typeface="Roboto Black" panose="02000000000000000000" pitchFamily="2" charset="0"/>
              </a:rPr>
              <a:t>.</a:t>
            </a:r>
            <a:endParaRPr lang="en-GB" sz="8000" dirty="0">
              <a:solidFill>
                <a:srgbClr val="FF0000"/>
              </a:solidFill>
              <a:cs typeface="Roboto Black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8B802-DE19-EA3E-B0F4-DF4C7AD587D6}"/>
              </a:ext>
            </a:extLst>
          </p:cNvPr>
          <p:cNvSpPr txBox="1"/>
          <p:nvPr/>
        </p:nvSpPr>
        <p:spPr>
          <a:xfrm>
            <a:off x="1449805" y="2682226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What will each block do?</a:t>
            </a:r>
          </a:p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What will happen on the start?</a:t>
            </a:r>
          </a:p>
          <a:p>
            <a:pPr marL="571500" indent="-5715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When you press button A, what will display on the </a:t>
            </a:r>
            <a:r>
              <a:rPr lang="en-GB" sz="2800" dirty="0" err="1"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m</a:t>
            </a:r>
            <a:r>
              <a:rPr lang="en-GB" sz="2800" i="0" u="none" strike="noStrike" dirty="0" err="1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icro:bit</a:t>
            </a:r>
            <a:r>
              <a:rPr lang="en-GB" sz="2800" i="0" u="none" strike="noStrike" dirty="0">
                <a:effectLst/>
                <a:latin typeface="Open Sans" panose="020B0606030504020204" pitchFamily="34" charset="0"/>
                <a:ea typeface="Roboto Black" panose="02000000000000000000" pitchFamily="2" charset="0"/>
                <a:cs typeface="Open Sans" panose="020B0606030504020204" pitchFamily="34" charset="0"/>
              </a:rPr>
              <a:t>?</a:t>
            </a:r>
            <a:endParaRPr lang="en-GB" sz="2800" i="0" u="none" strike="noStrike" dirty="0">
              <a:solidFill>
                <a:srgbClr val="5B5BA5"/>
              </a:solidFill>
              <a:effectLst/>
              <a:latin typeface="Open Sans" panose="020B0606030504020204" pitchFamily="34" charset="0"/>
              <a:ea typeface="Roboto Black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48FE013-F565-FE8E-7959-A1E0319AC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3" t="15188" r="16315" b="25389"/>
          <a:stretch/>
        </p:blipFill>
        <p:spPr bwMode="auto">
          <a:xfrm>
            <a:off x="7417467" y="1392340"/>
            <a:ext cx="4293269" cy="43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69535"/>
      </p:ext>
    </p:extLst>
  </p:cSld>
  <p:clrMapOvr>
    <a:masterClrMapping/>
  </p:clrMapOvr>
</p:sld>
</file>

<file path=ppt/theme/theme1.xml><?xml version="1.0" encoding="utf-8"?>
<a:theme xmlns:a="http://schemas.openxmlformats.org/drawingml/2006/main" name="1_B&amp;D-Powerpoint Template_16x9">
  <a:themeElements>
    <a:clrScheme name="Balance Color">
      <a:dk1>
        <a:srgbClr val="1F1F1F"/>
      </a:dk1>
      <a:lt1>
        <a:srgbClr val="FFFFFF"/>
      </a:lt1>
      <a:dk2>
        <a:srgbClr val="202020"/>
      </a:dk2>
      <a:lt2>
        <a:srgbClr val="FFFFFF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FF5757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C87B071917B44CA973581B2EDFE9B0" ma:contentTypeVersion="21" ma:contentTypeDescription="Create a new document." ma:contentTypeScope="" ma:versionID="32760964467b400b092128c7ffd196d8">
  <xsd:schema xmlns:xsd="http://www.w3.org/2001/XMLSchema" xmlns:xs="http://www.w3.org/2001/XMLSchema" xmlns:p="http://schemas.microsoft.com/office/2006/metadata/properties" xmlns:ns2="5a28675c-936c-4d2b-ae28-09185ff139cb" xmlns:ns3="5640d910-42b9-4cf1-a95f-4c308d884bf1" targetNamespace="http://schemas.microsoft.com/office/2006/metadata/properties" ma:root="true" ma:fieldsID="e85aea2a005102be02b8ca953d02370a" ns2:_="" ns3:_="">
    <xsd:import namespace="5a28675c-936c-4d2b-ae28-09185ff139cb"/>
    <xsd:import namespace="5640d910-42b9-4cf1-a95f-4c308d884b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ContentQA" minOccurs="0"/>
                <xsd:element ref="ns2:_Flow_SignoffStatus" minOccurs="0"/>
                <xsd:element ref="ns2:ContentQA0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8675c-936c-4d2b-ae28-09185ff139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ContentQA" ma:index="21" nillable="true" ma:displayName="Brand QA" ma:default="Awaiting Sign Off" ma:format="Dropdown" ma:internalName="ContentQA">
      <xsd:simpleType>
        <xsd:restriction base="dms:Choice">
          <xsd:enumeration value="Rejected"/>
          <xsd:enumeration value="First Approval (amends rqd)"/>
          <xsd:enumeration value="Final Sign off"/>
          <xsd:enumeration value="In Progress"/>
          <xsd:enumeration value="Awaiting Sign Off"/>
        </xsd:restriction>
      </xsd:simpleType>
    </xsd:element>
    <xsd:element name="_Flow_SignoffStatus" ma:index="22" nillable="true" ma:displayName="Sign-off status" ma:default="In Progress" ma:format="Dropdown" ma:internalName="Sign_x002d_off_x0020_status">
      <xsd:simpleType>
        <xsd:restriction base="dms:Text">
          <xsd:maxLength value="255"/>
        </xsd:restriction>
      </xsd:simpleType>
    </xsd:element>
    <xsd:element name="ContentQA0" ma:index="23" nillable="true" ma:displayName="Content QA" ma:default="Awaiting Sign Off" ma:format="Dropdown" ma:internalName="ContentQA0">
      <xsd:simpleType>
        <xsd:restriction base="dms:Choice">
          <xsd:enumeration value="Rejected"/>
          <xsd:enumeration value="First Approval (amends rqd)"/>
          <xsd:enumeration value="Final Sign off"/>
          <xsd:enumeration value="In Progress"/>
          <xsd:enumeration value="Awaiting Sign Off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24c214-82c7-4759-8d7d-0f4d2a5ae8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0d910-42b9-4cf1-a95f-4c308d884b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a4701930-6734-4e91-aed1-f6d22ee9c77b}" ma:internalName="TaxCatchAll" ma:showField="CatchAllData" ma:web="5640d910-42b9-4cf1-a95f-4c308d884b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5a28675c-936c-4d2b-ae28-09185ff139cb">In Progress</_Flow_SignoffStatus>
    <ContentQA xmlns="5a28675c-936c-4d2b-ae28-09185ff139cb">Awaiting Sign Off</ContentQA>
    <ContentQA0 xmlns="5a28675c-936c-4d2b-ae28-09185ff139cb">Awaiting Sign Off</ContentQA0>
    <lcf76f155ced4ddcb4097134ff3c332f xmlns="5a28675c-936c-4d2b-ae28-09185ff139cb">
      <Terms xmlns="http://schemas.microsoft.com/office/infopath/2007/PartnerControls"/>
    </lcf76f155ced4ddcb4097134ff3c332f>
    <TaxCatchAll xmlns="5640d910-42b9-4cf1-a95f-4c308d884b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B1DECA-CB6E-482B-A0D9-17A1330F37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8675c-936c-4d2b-ae28-09185ff139cb"/>
    <ds:schemaRef ds:uri="5640d910-42b9-4cf1-a95f-4c308d884b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C720C8-8B0F-4455-BA4C-385E2CCD5081}">
  <ds:schemaRefs>
    <ds:schemaRef ds:uri="5640d910-42b9-4cf1-a95f-4c308d884bf1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5a28675c-936c-4d2b-ae28-09185ff139cb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0F37ABB-21C4-41F1-8BBB-D3BE9E4867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B&amp;D-Powerpoint Template_16x9</Template>
  <TotalTime>8689</TotalTime>
  <Words>885</Words>
  <Application>Microsoft Office PowerPoint</Application>
  <PresentationFormat>Widescreen</PresentationFormat>
  <Paragraphs>186</Paragraphs>
  <Slides>24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1_B&amp;D-Powerpoint Template_16x9</vt:lpstr>
      <vt:lpstr>PowerPoint Presentation</vt:lpstr>
      <vt:lpstr>Challenge: Today we will.</vt:lpstr>
      <vt:lpstr>PowerPoint Presentation</vt:lpstr>
      <vt:lpstr>What is a Pedometer?</vt:lpstr>
      <vt:lpstr>What did we find out?</vt:lpstr>
      <vt:lpstr>PowerPoint Presentation</vt:lpstr>
      <vt:lpstr>What is a micro:bit?  </vt:lpstr>
      <vt:lpstr>PowerPoint Presentation</vt:lpstr>
      <vt:lpstr>Tracing Code - Predict what will this code do.</vt:lpstr>
      <vt:lpstr>Let’s run the code.  Go to makecode.microbit.org  Choose ‘New Project’ and give it a name…  </vt:lpstr>
      <vt:lpstr>The micro:bit programming environment.  </vt:lpstr>
      <vt:lpstr>Running code on a micro:bit.</vt:lpstr>
      <vt:lpstr>PowerPoint Presentation</vt:lpstr>
      <vt:lpstr>What did you find out?</vt:lpstr>
      <vt:lpstr>PowerPoint Presentation</vt:lpstr>
      <vt:lpstr>Pedometers - Let’s recap.  </vt:lpstr>
      <vt:lpstr>To create your pedometer you will need to use a variable.</vt:lpstr>
      <vt:lpstr>Pedometer Code: Adding a variable to your code.</vt:lpstr>
      <vt:lpstr>Using the Micro:bit inputs.</vt:lpstr>
      <vt:lpstr>Pedometers - Design your strap.</vt:lpstr>
      <vt:lpstr>Test your design: Will it work?  </vt:lpstr>
      <vt:lpstr>Challenge: How did you do?</vt:lpstr>
      <vt:lpstr>PowerPoint Presentation</vt:lpstr>
      <vt:lpstr>Optional unplugged activity:  ASCII Character set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newfor.studio</dc:creator>
  <cp:keywords/>
  <dc:description/>
  <cp:lastModifiedBy>Estelle Ashman</cp:lastModifiedBy>
  <cp:revision>300</cp:revision>
  <cp:lastPrinted>2017-03-09T03:48:56Z</cp:lastPrinted>
  <dcterms:created xsi:type="dcterms:W3CDTF">2016-11-10T06:07:03Z</dcterms:created>
  <dcterms:modified xsi:type="dcterms:W3CDTF">2023-10-04T15:46:22Z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0x0101009BC87B071917B44CA973581B2EDFE9B0</vt:lpwstr>
  </property>
  <property fmtid="{D5CDD505-2E9C-101B-9397-08002B2CF9AE}" pid="3" name="MediaServiceImageTags">
    <vt:lpwstr/>
  </property>
</Properties>
</file>